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256" r:id="rId2"/>
    <p:sldId id="353" r:id="rId3"/>
    <p:sldId id="346" r:id="rId4"/>
    <p:sldId id="375" r:id="rId5"/>
    <p:sldId id="382" r:id="rId6"/>
    <p:sldId id="352" r:id="rId7"/>
    <p:sldId id="357" r:id="rId8"/>
    <p:sldId id="348" r:id="rId9"/>
    <p:sldId id="360" r:id="rId10"/>
    <p:sldId id="362" r:id="rId11"/>
    <p:sldId id="374" r:id="rId12"/>
    <p:sldId id="350" r:id="rId13"/>
    <p:sldId id="363" r:id="rId14"/>
    <p:sldId id="364" r:id="rId15"/>
    <p:sldId id="351" r:id="rId16"/>
    <p:sldId id="349" r:id="rId17"/>
    <p:sldId id="365" r:id="rId18"/>
    <p:sldId id="305" r:id="rId19"/>
    <p:sldId id="328" r:id="rId20"/>
    <p:sldId id="329" r:id="rId21"/>
    <p:sldId id="330" r:id="rId22"/>
    <p:sldId id="306" r:id="rId23"/>
    <p:sldId id="301" r:id="rId24"/>
    <p:sldId id="336" r:id="rId25"/>
    <p:sldId id="338" r:id="rId26"/>
    <p:sldId id="300" r:id="rId27"/>
    <p:sldId id="337" r:id="rId28"/>
    <p:sldId id="354" r:id="rId29"/>
    <p:sldId id="371" r:id="rId30"/>
    <p:sldId id="383" r:id="rId31"/>
    <p:sldId id="384" r:id="rId32"/>
    <p:sldId id="385" r:id="rId33"/>
    <p:sldId id="372" r:id="rId34"/>
    <p:sldId id="378" r:id="rId35"/>
    <p:sldId id="387" r:id="rId36"/>
    <p:sldId id="377" r:id="rId37"/>
    <p:sldId id="376" r:id="rId38"/>
    <p:sldId id="379" r:id="rId39"/>
    <p:sldId id="381" r:id="rId40"/>
    <p:sldId id="367" r:id="rId41"/>
    <p:sldId id="369" r:id="rId42"/>
    <p:sldId id="331" r:id="rId43"/>
    <p:sldId id="389" r:id="rId44"/>
    <p:sldId id="386" r:id="rId45"/>
    <p:sldId id="307" r:id="rId46"/>
    <p:sldId id="316" r:id="rId47"/>
    <p:sldId id="332" r:id="rId48"/>
    <p:sldId id="339" r:id="rId49"/>
    <p:sldId id="388" r:id="rId50"/>
    <p:sldId id="370" r:id="rId51"/>
    <p:sldId id="368" r:id="rId52"/>
    <p:sldId id="340" r:id="rId53"/>
    <p:sldId id="341" r:id="rId54"/>
    <p:sldId id="311" r:id="rId55"/>
    <p:sldId id="308" r:id="rId56"/>
    <p:sldId id="343" r:id="rId57"/>
    <p:sldId id="344" r:id="rId58"/>
    <p:sldId id="315" r:id="rId59"/>
    <p:sldId id="355" r:id="rId60"/>
    <p:sldId id="345" r:id="rId61"/>
    <p:sldId id="321" r:id="rId62"/>
    <p:sldId id="318" r:id="rId63"/>
    <p:sldId id="281" r:id="rId64"/>
    <p:sldId id="356" r:id="rId65"/>
    <p:sldId id="324" r:id="rId66"/>
    <p:sldId id="366" r:id="rId67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67" autoAdjust="0"/>
    <p:restoredTop sz="94660"/>
  </p:normalViewPr>
  <p:slideViewPr>
    <p:cSldViewPr>
      <p:cViewPr varScale="1">
        <p:scale>
          <a:sx n="85" d="100"/>
          <a:sy n="85" d="100"/>
        </p:scale>
        <p:origin x="15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2984871" cy="501015"/>
          </a:xfrm>
          <a:prstGeom prst="rect">
            <a:avLst/>
          </a:prstGeom>
        </p:spPr>
        <p:txBody>
          <a:bodyPr vert="horz" lIns="96631" tIns="48317" rIns="96631" bIns="4831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702" y="1"/>
            <a:ext cx="2984871" cy="501015"/>
          </a:xfrm>
          <a:prstGeom prst="rect">
            <a:avLst/>
          </a:prstGeom>
        </p:spPr>
        <p:txBody>
          <a:bodyPr vert="horz" lIns="96631" tIns="48317" rIns="96631" bIns="48317" rtlCol="0"/>
          <a:lstStyle>
            <a:lvl1pPr algn="r">
              <a:defRPr sz="1300"/>
            </a:lvl1pPr>
          </a:lstStyle>
          <a:p>
            <a:fld id="{716F5EC5-3060-4FEA-BFC5-BFE0D2AE003D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517546"/>
            <a:ext cx="2984871" cy="501015"/>
          </a:xfrm>
          <a:prstGeom prst="rect">
            <a:avLst/>
          </a:prstGeom>
        </p:spPr>
        <p:txBody>
          <a:bodyPr vert="horz" lIns="96631" tIns="48317" rIns="96631" bIns="4831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702" y="9517546"/>
            <a:ext cx="2984871" cy="501015"/>
          </a:xfrm>
          <a:prstGeom prst="rect">
            <a:avLst/>
          </a:prstGeom>
        </p:spPr>
        <p:txBody>
          <a:bodyPr vert="horz" lIns="96631" tIns="48317" rIns="96631" bIns="48317" rtlCol="0" anchor="b"/>
          <a:lstStyle>
            <a:lvl1pPr algn="r">
              <a:defRPr sz="1300"/>
            </a:lvl1pPr>
          </a:lstStyle>
          <a:p>
            <a:fld id="{D7BB529B-5538-4DF9-A28A-0FEAD7DB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576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2984871" cy="501015"/>
          </a:xfrm>
          <a:prstGeom prst="rect">
            <a:avLst/>
          </a:prstGeom>
        </p:spPr>
        <p:txBody>
          <a:bodyPr vert="horz" lIns="96631" tIns="48317" rIns="96631" bIns="4831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702" y="1"/>
            <a:ext cx="2984871" cy="501015"/>
          </a:xfrm>
          <a:prstGeom prst="rect">
            <a:avLst/>
          </a:prstGeom>
        </p:spPr>
        <p:txBody>
          <a:bodyPr vert="horz" lIns="96631" tIns="48317" rIns="96631" bIns="48317" rtlCol="0"/>
          <a:lstStyle>
            <a:lvl1pPr algn="r">
              <a:defRPr sz="1300"/>
            </a:lvl1pPr>
          </a:lstStyle>
          <a:p>
            <a:fld id="{39CE20F5-3E6E-4AAD-ABD9-11E150035392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2475"/>
            <a:ext cx="5008563" cy="3757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1" tIns="48317" rIns="96631" bIns="4831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4"/>
            <a:ext cx="5510530" cy="4509135"/>
          </a:xfrm>
          <a:prstGeom prst="rect">
            <a:avLst/>
          </a:prstGeom>
        </p:spPr>
        <p:txBody>
          <a:bodyPr vert="horz" lIns="96631" tIns="48317" rIns="96631" bIns="483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517546"/>
            <a:ext cx="2984871" cy="501015"/>
          </a:xfrm>
          <a:prstGeom prst="rect">
            <a:avLst/>
          </a:prstGeom>
        </p:spPr>
        <p:txBody>
          <a:bodyPr vert="horz" lIns="96631" tIns="48317" rIns="96631" bIns="4831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702" y="9517546"/>
            <a:ext cx="2984871" cy="501015"/>
          </a:xfrm>
          <a:prstGeom prst="rect">
            <a:avLst/>
          </a:prstGeom>
        </p:spPr>
        <p:txBody>
          <a:bodyPr vert="horz" lIns="96631" tIns="48317" rIns="96631" bIns="48317" rtlCol="0" anchor="b"/>
          <a:lstStyle>
            <a:lvl1pPr algn="r">
              <a:defRPr sz="1300"/>
            </a:lvl1pPr>
          </a:lstStyle>
          <a:p>
            <a:fld id="{F28AD758-900E-4DFA-B838-7A351DE4E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200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QEM Company Limited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8AD758-900E-4DFA-B838-7A351DE4E2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07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D758-900E-4DFA-B838-7A351DE4E24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62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D758-900E-4DFA-B838-7A351DE4E24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62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D758-900E-4DFA-B838-7A351DE4E24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300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D758-900E-4DFA-B838-7A351DE4E24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524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D758-900E-4DFA-B838-7A351DE4E24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62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8F1FC-C824-4E45-B216-8E8145551966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CB3F-2C85-4BC5-A186-AE2011B62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F4673-4FDB-42E3-B29B-6DE29B0D4EFB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CB3F-2C85-4BC5-A186-AE2011B62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075C-120C-4EB0-ACAE-12F36AE4C5C1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CB3F-2C85-4BC5-A186-AE2011B62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1F073-276A-4652-8207-0EC968713D04}" type="datetime1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CB3F-2C85-4BC5-A186-AE2011B62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A4588-7CB1-4187-A9FB-0D8A26C8DCE0}" type="datetime1">
              <a:rPr lang="en-US" smtClean="0"/>
              <a:t>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CB3F-2C85-4BC5-A186-AE2011B62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942D1-E53D-4387-A374-7BD5C8E7768C}" type="datetime1">
              <a:rPr lang="en-US" smtClean="0"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CB3F-2C85-4BC5-A186-AE2011B62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88B7-FC8F-404A-A389-1E2265BAF451}" type="datetime1">
              <a:rPr lang="en-US" smtClean="0"/>
              <a:t>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CB3F-2C85-4BC5-A186-AE2011B62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B1D73-C2C9-4101-BC57-4B11FDD05F19}" type="datetime1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CB3F-2C85-4BC5-A186-AE2011B62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39B8B-83E3-4841-A6A4-F7F423268D81}" type="datetime1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CB3F-2C85-4BC5-A186-AE2011B62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CC1EC-E7F1-41AE-96C7-8C0B1EDBE9B7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CB3F-2C85-4BC5-A186-AE2011B62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B2703-207C-4D1A-8A55-26F60754DA90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CB3F-2C85-4BC5-A186-AE2011B62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DA209-FFF0-49C2-80AA-267E9C26E4CD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CB3F-2C85-4BC5-A186-AE2011B62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st.qem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0.jpeg"/><Relationship Id="rId7" Type="http://schemas.openxmlformats.org/officeDocument/2006/relationships/image" Target="../media/image43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2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81.jpg"/><Relationship Id="rId4" Type="http://schemas.openxmlformats.org/officeDocument/2006/relationships/image" Target="../media/image8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85.jpg"/><Relationship Id="rId4" Type="http://schemas.openxmlformats.org/officeDocument/2006/relationships/image" Target="../media/image84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7" Type="http://schemas.openxmlformats.org/officeDocument/2006/relationships/image" Target="../media/image2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7" Type="http://schemas.openxmlformats.org/officeDocument/2006/relationships/image" Target="../media/image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7" Type="http://schemas.openxmlformats.org/officeDocument/2006/relationships/image" Target="../media/image2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13.jpeg"/><Relationship Id="rId7" Type="http://schemas.openxmlformats.org/officeDocument/2006/relationships/image" Target="../media/image117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Relationship Id="rId9" Type="http://schemas.openxmlformats.org/officeDocument/2006/relationships/image" Target="../media/image118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20.jpeg"/><Relationship Id="rId7" Type="http://schemas.openxmlformats.org/officeDocument/2006/relationships/image" Target="../media/image124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26.jpeg"/><Relationship Id="rId7" Type="http://schemas.openxmlformats.org/officeDocument/2006/relationships/image" Target="../media/image130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jpe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jpeg"/><Relationship Id="rId5" Type="http://schemas.openxmlformats.org/officeDocument/2006/relationships/image" Target="../media/image133.jpeg"/><Relationship Id="rId4" Type="http://schemas.openxmlformats.org/officeDocument/2006/relationships/image" Target="../media/image2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36.jpeg"/><Relationship Id="rId7" Type="http://schemas.openxmlformats.org/officeDocument/2006/relationships/image" Target="../media/image140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42.jpeg"/><Relationship Id="rId7" Type="http://schemas.openxmlformats.org/officeDocument/2006/relationships/image" Target="../media/image146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jpeg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48.jpeg"/><Relationship Id="rId7" Type="http://schemas.openxmlformats.org/officeDocument/2006/relationships/image" Target="../media/image152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1.jpeg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54.jpeg"/><Relationship Id="rId7" Type="http://schemas.openxmlformats.org/officeDocument/2006/relationships/image" Target="../media/image158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7.jpeg"/><Relationship Id="rId5" Type="http://schemas.openxmlformats.org/officeDocument/2006/relationships/image" Target="../media/image156.jpeg"/><Relationship Id="rId4" Type="http://schemas.openxmlformats.org/officeDocument/2006/relationships/image" Target="../media/image15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61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63.jpeg"/><Relationship Id="rId7" Type="http://schemas.openxmlformats.org/officeDocument/2006/relationships/image" Target="../media/image167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.jpeg"/><Relationship Id="rId5" Type="http://schemas.openxmlformats.org/officeDocument/2006/relationships/image" Target="../media/image165.jpeg"/><Relationship Id="rId4" Type="http://schemas.openxmlformats.org/officeDocument/2006/relationships/image" Target="../media/image16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71.jpeg"/><Relationship Id="rId4" Type="http://schemas.openxmlformats.org/officeDocument/2006/relationships/image" Target="../media/image170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73.jpeg"/><Relationship Id="rId7" Type="http://schemas.openxmlformats.org/officeDocument/2006/relationships/image" Target="../media/image177.jpe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6.jpeg"/><Relationship Id="rId5" Type="http://schemas.openxmlformats.org/officeDocument/2006/relationships/image" Target="../media/image175.jpeg"/><Relationship Id="rId4" Type="http://schemas.openxmlformats.org/officeDocument/2006/relationships/image" Target="../media/image174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79.jpeg"/><Relationship Id="rId7" Type="http://schemas.openxmlformats.org/officeDocument/2006/relationships/image" Target="../media/image183.jpe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2.jpeg"/><Relationship Id="rId5" Type="http://schemas.openxmlformats.org/officeDocument/2006/relationships/image" Target="../media/image181.jpeg"/><Relationship Id="rId4" Type="http://schemas.openxmlformats.org/officeDocument/2006/relationships/image" Target="../media/image18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87.jpeg"/><Relationship Id="rId4" Type="http://schemas.openxmlformats.org/officeDocument/2006/relationships/image" Target="../media/image18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90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94.jpeg"/><Relationship Id="rId4" Type="http://schemas.openxmlformats.org/officeDocument/2006/relationships/image" Target="../media/image19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98.jpeg"/><Relationship Id="rId4" Type="http://schemas.openxmlformats.org/officeDocument/2006/relationships/image" Target="../media/image197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202.jpeg"/><Relationship Id="rId4" Type="http://schemas.openxmlformats.org/officeDocument/2006/relationships/image" Target="../media/image20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206.jpeg"/><Relationship Id="rId4" Type="http://schemas.openxmlformats.org/officeDocument/2006/relationships/image" Target="../media/image205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209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838200"/>
            <a:ext cx="8839199" cy="5334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 Black" pitchFamily="34" charset="0"/>
              </a:rPr>
              <a:t> </a:t>
            </a:r>
            <a:br>
              <a:rPr lang="en-US" sz="5300" b="1" dirty="0">
                <a:latin typeface="Arial Black" pitchFamily="34" charset="0"/>
                <a:cs typeface="Times New Roman" pitchFamily="18" charset="0"/>
              </a:rPr>
            </a:br>
            <a:br>
              <a:rPr lang="en-US" sz="4800" b="1" dirty="0">
                <a:latin typeface="Arial Black" pitchFamily="34" charset="0"/>
                <a:cs typeface="Times New Roman" pitchFamily="18" charset="0"/>
              </a:rPr>
            </a:br>
            <a:br>
              <a:rPr lang="en-US" sz="4800" b="1" dirty="0">
                <a:latin typeface="Arial Black" pitchFamily="34" charset="0"/>
                <a:cs typeface="Times New Roman" pitchFamily="18" charset="0"/>
              </a:rPr>
            </a:br>
            <a:br>
              <a:rPr lang="en-US" sz="4800" b="1" dirty="0">
                <a:latin typeface="Arial Black" pitchFamily="34" charset="0"/>
                <a:cs typeface="Times New Roman" pitchFamily="18" charset="0"/>
              </a:rPr>
            </a:br>
            <a:br>
              <a:rPr lang="en-US" sz="4800" b="1" dirty="0">
                <a:latin typeface="Arial Black" pitchFamily="34" charset="0"/>
                <a:cs typeface="Times New Roman" pitchFamily="18" charset="0"/>
              </a:rPr>
            </a:br>
            <a:br>
              <a:rPr lang="en-US" sz="4800" b="1" dirty="0">
                <a:latin typeface="Arial Black" pitchFamily="34" charset="0"/>
                <a:cs typeface="Times New Roman" pitchFamily="18" charset="0"/>
              </a:rPr>
            </a:br>
            <a:br>
              <a:rPr lang="en-US" sz="4800" b="1" dirty="0">
                <a:latin typeface="Arial Black" pitchFamily="34" charset="0"/>
                <a:cs typeface="Times New Roman" pitchFamily="18" charset="0"/>
              </a:rPr>
            </a:br>
            <a:r>
              <a:rPr lang="en-US" b="1" dirty="0">
                <a:latin typeface="Arial Black" pitchFamily="34" charset="0"/>
                <a:cs typeface="Times New Roman" pitchFamily="18" charset="0"/>
              </a:rPr>
              <a:t>Quality Engineering and Management Company Limited</a:t>
            </a:r>
            <a:br>
              <a:rPr lang="en-US" sz="3600" b="1" dirty="0">
                <a:latin typeface="Arial Black" pitchFamily="34" charset="0"/>
                <a:cs typeface="Times New Roman" pitchFamily="18" charset="0"/>
              </a:rPr>
            </a:br>
            <a:endParaRPr lang="en-US" sz="3600" b="1" dirty="0"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7921" y="1524000"/>
            <a:ext cx="5800486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04800" y="1066800"/>
            <a:ext cx="8534400" cy="5562599"/>
          </a:xfrm>
        </p:spPr>
        <p:txBody>
          <a:bodyPr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Company Back Ground: 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Small &amp; Medium Enterprise since 1996. Company Incorporation in 2017. Company Registration No. 111217394 	</a:t>
            </a: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Office / Workshop Address:  </a:t>
            </a:r>
          </a:p>
          <a:p>
            <a:pPr algn="l"/>
            <a:endParaRPr lang="en-US" sz="1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No. 191/174, </a:t>
            </a:r>
            <a:r>
              <a:rPr lang="en-US" sz="1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Mahar</a:t>
            </a:r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Thiri</a:t>
            </a:r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Road, 77 Quarter, Dagon </a:t>
            </a:r>
            <a:r>
              <a:rPr lang="en-US" sz="1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Seikkan</a:t>
            </a:r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Township, Yangon, Myanmar.</a:t>
            </a:r>
          </a:p>
          <a:p>
            <a:pPr algn="l"/>
            <a:endParaRPr lang="en-US" sz="1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Contact Detail: </a:t>
            </a:r>
          </a:p>
          <a:p>
            <a:pPr algn="l"/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Email.</a:t>
            </a:r>
            <a:r>
              <a:rPr lang="en-US" sz="1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kst.qem@gmail.com</a:t>
            </a:r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l"/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Tel. 	(+95) 9 975356907, (+95) 9 775171345, (+95) 9 799345653</a:t>
            </a:r>
          </a:p>
          <a:p>
            <a:pPr algn="l"/>
            <a:r>
              <a:rPr lang="en-US" sz="1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Viber</a:t>
            </a:r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WhatsApp</a:t>
            </a:r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Zalo</a:t>
            </a:r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  (+95) 9975356907 	</a:t>
            </a:r>
          </a:p>
          <a:p>
            <a:pPr algn="l"/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Website. www.qemcompany.com</a:t>
            </a: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Wingdings" pitchFamily="2" charset="2"/>
              <a:buChar char="Ø"/>
            </a:pPr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Brief Introduction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817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ktunswar\Desktop\PROFILE &amp; PRESENTATION\New Doc 2019-04-17 21.26.25_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4114800" cy="5367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304908"/>
              </p:ext>
            </p:extLst>
          </p:nvPr>
        </p:nvGraphicFramePr>
        <p:xfrm>
          <a:off x="4648200" y="1205022"/>
          <a:ext cx="4248317" cy="5381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" name="Acrobat Document" r:id="rId5" imgW="5667162" imgH="8010525" progId="Acrobat.Document.DC">
                  <p:embed/>
                </p:oleObj>
              </mc:Choice>
              <mc:Fallback>
                <p:oleObj name="Acrobat Document" r:id="rId5" imgW="5667162" imgH="8010525" progId="Acrobat.Document.DC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205022"/>
                        <a:ext cx="4248317" cy="53813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Certificate of Incorporation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055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NSSA ACCREDITED ASSESSMENT CENTER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702" y="853831"/>
            <a:ext cx="4327605" cy="5851769"/>
          </a:xfrm>
          <a:prstGeom prst="rect">
            <a:avLst/>
          </a:prstGeom>
          <a:ln w="15875" cmpd="sng">
            <a:solidFill>
              <a:schemeClr val="tx1"/>
            </a:solidFill>
          </a:ln>
        </p:spPr>
      </p:pic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04800" y="2057400"/>
            <a:ext cx="4267200" cy="457199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QEM Company Limited is an Accredited Assessment Center of National Skills Standard Authority (NSSA).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300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NSSA ACCREDITED ASSESSMENT CENTER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27" y="1981200"/>
            <a:ext cx="2801161" cy="3958997"/>
          </a:xfrm>
          <a:prstGeom prst="rect">
            <a:avLst/>
          </a:prstGeom>
          <a:ln w="15875" cmpd="sng">
            <a:solidFill>
              <a:schemeClr val="tx1"/>
            </a:solidFill>
          </a:ln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12088" y="4035197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688" y="1986868"/>
            <a:ext cx="2797151" cy="3953329"/>
          </a:xfrm>
          <a:prstGeom prst="rect">
            <a:avLst/>
          </a:prstGeom>
          <a:ln w="15875" cmpd="sng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239" y="1981200"/>
            <a:ext cx="2801161" cy="3958997"/>
          </a:xfrm>
          <a:prstGeom prst="rect">
            <a:avLst/>
          </a:prstGeom>
          <a:ln w="15875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82644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987092"/>
            <a:ext cx="8382000" cy="5642307"/>
          </a:xfrm>
        </p:spPr>
        <p:txBody>
          <a:bodyPr>
            <a:noAutofit/>
          </a:bodyPr>
          <a:lstStyle/>
          <a:p>
            <a:pPr algn="just"/>
            <a:r>
              <a:rPr lang="en-US" sz="13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Mission</a:t>
            </a:r>
          </a:p>
          <a:p>
            <a:pPr algn="just"/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 are an agile, innovative process and mechanical solutions provider dedicated to delivering value through Quality and Safety with Integrity, Teamwork, and Dependability.</a:t>
            </a:r>
          </a:p>
          <a:p>
            <a:pPr algn="just"/>
            <a:endParaRPr lang="en-US" sz="13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13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Vision</a:t>
            </a:r>
          </a:p>
          <a:p>
            <a:pPr algn="just"/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Strive to be the "</a:t>
            </a:r>
            <a:r>
              <a:rPr lang="en-US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Preferred Service Provider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" with our Better Business Performance, Customer Satisfaction and Continual Improvement in the delivery of Quality product &amp; Services.</a:t>
            </a:r>
          </a:p>
          <a:p>
            <a:pPr algn="just"/>
            <a:endParaRPr lang="en-US" sz="13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13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Core Values</a:t>
            </a:r>
          </a:p>
          <a:p>
            <a:pPr algn="just"/>
            <a:r>
              <a:rPr lang="en-US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Safety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: Maintain uncompromised safety standards at work and in our everyday lives.</a:t>
            </a:r>
          </a:p>
          <a:p>
            <a:pPr algn="just"/>
            <a:endParaRPr lang="en-US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Quality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: Provide innovative quality products and services, employing best known methods, while     striving for continuous improvement.</a:t>
            </a:r>
          </a:p>
          <a:p>
            <a:pPr algn="just"/>
            <a:endParaRPr lang="en-US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Integrity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: Exercise the highest ethical standards. Take personal responsibility for our actions and treat everyone with trust and respect.</a:t>
            </a:r>
          </a:p>
          <a:p>
            <a:pPr algn="just"/>
            <a:endParaRPr lang="en-US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Teamwork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: Continually learn and share ideas and knowledge, and promote collaborative efforts across all internal and external aspects of our business.</a:t>
            </a:r>
          </a:p>
          <a:p>
            <a:pPr algn="just"/>
            <a:endParaRPr lang="en-US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Dependability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: Take ownership to meet our commitments to our customers and employees.</a:t>
            </a:r>
          </a:p>
          <a:p>
            <a:pPr algn="just"/>
            <a:endParaRPr lang="en-US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Social Responsibility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: Maintain a balance between our professional endeavors, family lives, communities, and the environment.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Mission, Vision &amp; Core Values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804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90" y="1066800"/>
            <a:ext cx="8899310" cy="5586934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Organization Structure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129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568" y="969372"/>
            <a:ext cx="7581618" cy="5760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Welding Related Technical Qualification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4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726" y="1037202"/>
            <a:ext cx="3885025" cy="57015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Welding Related Technical Qualification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1037202"/>
            <a:ext cx="3861400" cy="57015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55695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User\Documents\img20180624_23210463.jpg"/>
          <p:cNvPicPr/>
          <p:nvPr/>
        </p:nvPicPr>
        <p:blipFill>
          <a:blip r:embed="rId2" cstate="print"/>
          <a:srcRect l="6574" t="6185" r="10074" b="5223"/>
          <a:stretch>
            <a:fillRect/>
          </a:stretch>
        </p:blipFill>
        <p:spPr bwMode="auto">
          <a:xfrm>
            <a:off x="609600" y="1066800"/>
            <a:ext cx="7924800" cy="55067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Welding Related Technical Qualification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046" y="990600"/>
            <a:ext cx="3944554" cy="562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NSSA ASSESSOR QUALIFICATION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990600"/>
            <a:ext cx="3962400" cy="561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07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DELL\Documents\img20200309_2349236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9" t="9911" r="13682"/>
          <a:stretch/>
        </p:blipFill>
        <p:spPr bwMode="auto">
          <a:xfrm>
            <a:off x="228599" y="987092"/>
            <a:ext cx="2757311" cy="373730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C:\Users\DELL\Documents\img20200309_2352245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5" t="4163" r="7790"/>
          <a:stretch/>
        </p:blipFill>
        <p:spPr bwMode="auto">
          <a:xfrm>
            <a:off x="5941827" y="2590800"/>
            <a:ext cx="3018673" cy="37379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C:\Users\DELL\Documents\img20200309_2353572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0" t="3172" r="7020" b="3865"/>
          <a:stretch/>
        </p:blipFill>
        <p:spPr bwMode="auto">
          <a:xfrm>
            <a:off x="3124200" y="1828800"/>
            <a:ext cx="2681177" cy="37664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Quality Certification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583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1143000"/>
            <a:ext cx="4338919" cy="3352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7113" y="2971800"/>
            <a:ext cx="4437529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Quality Certification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415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0" r="5396" b="4317"/>
          <a:stretch/>
        </p:blipFill>
        <p:spPr bwMode="auto">
          <a:xfrm>
            <a:off x="176619" y="969372"/>
            <a:ext cx="4460050" cy="345022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3963" y="3093207"/>
            <a:ext cx="4477637" cy="34599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Quality Certification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310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DELL\Documents\img20200310_0006000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8" r="8597"/>
          <a:stretch/>
        </p:blipFill>
        <p:spPr bwMode="auto">
          <a:xfrm>
            <a:off x="228600" y="1064852"/>
            <a:ext cx="2895600" cy="39643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C:\Users\DELL\Documents\img20200309_23560237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" t="893" r="5096" b="-694"/>
          <a:stretch/>
        </p:blipFill>
        <p:spPr bwMode="auto">
          <a:xfrm>
            <a:off x="3276600" y="1826852"/>
            <a:ext cx="2774281" cy="39643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C:\Users\DELL\Documents\img20200309_2358188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5" r="5738" b="2676"/>
          <a:stretch/>
        </p:blipFill>
        <p:spPr bwMode="auto">
          <a:xfrm>
            <a:off x="6248399" y="2669239"/>
            <a:ext cx="2654457" cy="396016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Safety Certification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284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:\DATA FROM OLD DELL LAPTOP\KST CERTIFICATES, PASSES &amp; RESUME\KST CERTIFICATE\SWS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3" t="1686" r="18077" b="3584"/>
          <a:stretch/>
        </p:blipFill>
        <p:spPr bwMode="auto">
          <a:xfrm>
            <a:off x="533400" y="1600198"/>
            <a:ext cx="3864221" cy="25908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C:\Users\DELL\Documents\img20200309_23453617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1" t="1850" r="3824" b="2958"/>
          <a:stretch/>
        </p:blipFill>
        <p:spPr bwMode="auto">
          <a:xfrm rot="16200000">
            <a:off x="5276849" y="952500"/>
            <a:ext cx="2590798" cy="3886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C:\Users\DELL\Documents\img20200310_00021124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9" t="2566" r="7641" b="3780"/>
          <a:stretch/>
        </p:blipFill>
        <p:spPr bwMode="auto">
          <a:xfrm rot="5400000">
            <a:off x="3257549" y="3448051"/>
            <a:ext cx="2514602" cy="41529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International Membership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816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15" y="1447800"/>
            <a:ext cx="4098285" cy="30558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399" y="1447801"/>
            <a:ext cx="3908895" cy="30200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6675" y="4633169"/>
            <a:ext cx="3655449" cy="2072431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International Membership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477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1143000"/>
            <a:ext cx="8686800" cy="5791200"/>
          </a:xfrm>
        </p:spPr>
        <p:txBody>
          <a:bodyPr>
            <a:normAutofit/>
          </a:bodyPr>
          <a:lstStyle/>
          <a:p>
            <a:pPr algn="l"/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</a:pPr>
            <a:r>
              <a:rPr lang="en-US" sz="18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1) Project Quality Management / 3</a:t>
            </a:r>
            <a:r>
              <a:rPr lang="en-US" sz="1800" b="1" i="1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18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Party Inspection Services</a:t>
            </a: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</a:pPr>
            <a:endParaRPr lang="en-US" sz="1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</a:pPr>
            <a:r>
              <a:rPr lang="en-US" sz="18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</a:t>
            </a:r>
          </a:p>
          <a:p>
            <a:pPr marL="457200" indent="-457200" algn="l">
              <a:spcBef>
                <a:spcPts val="0"/>
              </a:spcBef>
            </a:pPr>
            <a:endParaRPr lang="en-US" sz="1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</a:pPr>
            <a:endParaRPr lang="en-US" sz="1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</a:pPr>
            <a:r>
              <a:rPr lang="en-US" sz="18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</a:t>
            </a:r>
          </a:p>
          <a:p>
            <a:pPr marL="457200" indent="-457200" algn="l">
              <a:spcBef>
                <a:spcPts val="0"/>
              </a:spcBef>
            </a:pPr>
            <a:r>
              <a:rPr lang="en-US" sz="18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        2) Training and Certification Services</a:t>
            </a: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</a:t>
            </a:r>
          </a:p>
          <a:p>
            <a:pPr marL="457200" indent="-457200" algn="l">
              <a:spcBef>
                <a:spcPts val="0"/>
              </a:spcBef>
            </a:pPr>
            <a:endParaRPr lang="en-US" sz="1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</a:pPr>
            <a:endParaRPr lang="en-US" sz="1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</a:pPr>
            <a:endParaRPr lang="en-US" sz="1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</a:pPr>
            <a:endParaRPr lang="en-US" sz="1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</a:pPr>
            <a:r>
              <a:rPr lang="en-US" sz="18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3) Fabrication and Installation Services</a:t>
            </a: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Image result for inspection cartoon"/>
          <p:cNvPicPr/>
          <p:nvPr/>
        </p:nvPicPr>
        <p:blipFill>
          <a:blip r:embed="rId2" cstate="print"/>
          <a:srcRect r="37019" b="5641"/>
          <a:stretch>
            <a:fillRect/>
          </a:stretch>
        </p:blipFill>
        <p:spPr bwMode="auto">
          <a:xfrm>
            <a:off x="7010400" y="1066800"/>
            <a:ext cx="2057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Image result for Fabrication &amp; Installation cartoo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7428" y="4419600"/>
            <a:ext cx="22098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lenovo\Desktop\index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27361"/>
            <a:ext cx="2438400" cy="1620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806450" y="2914650"/>
            <a:ext cx="2698750" cy="1885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Our Services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/>
          </a:bodyPr>
          <a:lstStyle/>
          <a:p>
            <a:pPr algn="l"/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AutoNum type="arabicParenR"/>
            </a:pPr>
            <a:r>
              <a:rPr lang="en-US" sz="1800" b="1" i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Project Quality Management / 3</a:t>
            </a:r>
            <a:r>
              <a:rPr lang="en-US" sz="1800" b="1" i="1" u="sng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1800" b="1" i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Party Inspection Services</a:t>
            </a:r>
          </a:p>
          <a:p>
            <a:pPr marL="457200" indent="-457200" algn="l"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1" indent="-457200" algn="l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Preparation and Implementation</a:t>
            </a:r>
          </a:p>
          <a:p>
            <a:pPr lvl="2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Project Quality Plan (PQP)</a:t>
            </a:r>
          </a:p>
          <a:p>
            <a:pPr lvl="2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Inspection &amp; Test Plan (ITP)</a:t>
            </a:r>
          </a:p>
          <a:p>
            <a:pPr lvl="2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Quality Control Dossier (QCD) </a:t>
            </a:r>
          </a:p>
          <a:p>
            <a:pPr lvl="2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Manufacturer Data Record (MDR)</a:t>
            </a:r>
          </a:p>
          <a:p>
            <a:pPr lvl="2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Project Quality Auditing</a:t>
            </a:r>
          </a:p>
          <a:p>
            <a:pPr lvl="2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18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Party Consultancy Services</a:t>
            </a:r>
          </a:p>
          <a:p>
            <a:pPr marL="457200" lvl="2" algn="l"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l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Testing, Qualification &amp; Consultancy</a:t>
            </a:r>
          </a:p>
          <a:p>
            <a:pPr marL="914400" lvl="1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Welder Performance Qualification Test (WPQT) </a:t>
            </a:r>
          </a:p>
          <a:p>
            <a:pPr marL="914400" lvl="1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Welding Procedure Qualification Test (WPS/PQR)</a:t>
            </a:r>
          </a:p>
          <a:p>
            <a:pPr marL="914400" lvl="1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Non-Destructive Testing (NDT – RT, UT, PT, MT, VT)</a:t>
            </a:r>
          </a:p>
          <a:p>
            <a:pPr marL="914400" lvl="1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Various type of Inspection in Mechanical Fabrication &amp; Installation</a:t>
            </a:r>
          </a:p>
          <a:p>
            <a:pPr marL="914400" lvl="1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Welding related advisory and consultancy services</a:t>
            </a:r>
          </a:p>
        </p:txBody>
      </p:sp>
      <p:pic>
        <p:nvPicPr>
          <p:cNvPr id="7" name="Picture 6" descr="Image result for Inspection cartoon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1"/>
          <a:stretch>
            <a:fillRect/>
          </a:stretch>
        </p:blipFill>
        <p:spPr bwMode="auto">
          <a:xfrm>
            <a:off x="5267325" y="2133600"/>
            <a:ext cx="30384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013324" y="2590800"/>
            <a:ext cx="2835275" cy="2209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Our Services # 1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219200"/>
            <a:ext cx="8458200" cy="5410200"/>
          </a:xfrm>
        </p:spPr>
        <p:txBody>
          <a:bodyPr>
            <a:normAutofit/>
          </a:bodyPr>
          <a:lstStyle/>
          <a:p>
            <a:pPr marL="457200" indent="-457200" algn="l">
              <a:spcBef>
                <a:spcPts val="0"/>
              </a:spcBef>
            </a:pPr>
            <a:r>
              <a:rPr lang="en-US" sz="18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2)	</a:t>
            </a:r>
            <a:r>
              <a:rPr lang="en-US" sz="1800" b="1" i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Training and Certification Services</a:t>
            </a:r>
          </a:p>
          <a:p>
            <a:pPr marL="457200" indent="-457200" algn="l"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Welder </a:t>
            </a:r>
          </a:p>
          <a:p>
            <a:pPr marL="914400" lvl="1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Accordance with AWS D1.1 / ASME Sec. IX </a:t>
            </a:r>
          </a:p>
          <a:p>
            <a:pPr marL="914400" lvl="1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Accordance with Myanmar’s Nation Skill Standard Authority (NSSA)</a:t>
            </a:r>
          </a:p>
          <a:p>
            <a:pPr marL="914400" lvl="1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Welding Processes – GTAW / SMAW / GMAW / FCAW / OAW</a:t>
            </a:r>
          </a:p>
          <a:p>
            <a:pPr marL="914400" lvl="1" indent="-457200" algn="l"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914400" lvl="1" indent="-457200" algn="l"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914400" lvl="1" indent="-457200" algn="l"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Inspector </a:t>
            </a: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2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NDT Inspector Training accordance with ASNT recommended practice     SNT-TC-1A </a:t>
            </a:r>
          </a:p>
          <a:p>
            <a:pPr lvl="2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Welding Inspector Training accordance with AWS QC1 </a:t>
            </a:r>
          </a:p>
          <a:p>
            <a:pPr lvl="2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QA/QC Inspector Training for Piping, Steel Structure, Storage Tank, Static &amp; Rotating Equipment's.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C:\Users\lenovo\Desktop\$_35.JPG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29400" y="841744"/>
            <a:ext cx="2209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Our Services # 2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219200"/>
            <a:ext cx="8229600" cy="5181600"/>
          </a:xfrm>
        </p:spPr>
        <p:txBody>
          <a:bodyPr>
            <a:noAutofit/>
          </a:bodyPr>
          <a:lstStyle/>
          <a:p>
            <a:pPr marL="457200" indent="-457200" algn="l">
              <a:spcBef>
                <a:spcPts val="0"/>
              </a:spcBef>
            </a:pPr>
            <a:r>
              <a:rPr lang="en-US" sz="16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3)	Fabrication and Installation Services</a:t>
            </a:r>
          </a:p>
          <a:p>
            <a:pPr marL="457200" indent="-457200" algn="l">
              <a:spcBef>
                <a:spcPts val="0"/>
              </a:spcBef>
            </a:pPr>
            <a:endParaRPr lang="en-U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Process, Chemicals, Utilities and Fire Water Piping System</a:t>
            </a:r>
          </a:p>
          <a:p>
            <a:pPr marL="914400" lvl="1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Metallic Piping / Tubing (Carbon Steel / Stainless Steel / Alloy / Copper &amp; etc.)</a:t>
            </a:r>
          </a:p>
          <a:p>
            <a:pPr marL="914400" lvl="1" indent="-45720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Thermoplastic Piping (PVC, PPH, HDPE, PTFE, PVDF &amp; etc.)</a:t>
            </a:r>
          </a:p>
          <a:p>
            <a:pPr marL="457200" indent="-457200" algn="l">
              <a:spcBef>
                <a:spcPts val="0"/>
              </a:spcBef>
            </a:pPr>
            <a:endParaRPr lang="en-U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Steel Structure (Workshop, Factory, Apartment, Link Bridge &amp; etc.)</a:t>
            </a:r>
          </a:p>
          <a:p>
            <a:pPr marL="457200" indent="-457200" algn="l">
              <a:spcBef>
                <a:spcPts val="0"/>
              </a:spcBef>
            </a:pPr>
            <a:endParaRPr lang="en-U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Boiler Erection, Static &amp; Rotating Equipment Installation</a:t>
            </a: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endParaRPr lang="en-U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Storage Tank Erection</a:t>
            </a: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endParaRPr lang="en-U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Aluminum Internal Floating Roof (IFR) Installation</a:t>
            </a:r>
          </a:p>
          <a:p>
            <a:pPr algn="l"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(Honeycomb Type and Pontoon Type) </a:t>
            </a:r>
          </a:p>
          <a:p>
            <a:pPr algn="l">
              <a:spcBef>
                <a:spcPts val="0"/>
              </a:spcBef>
            </a:pPr>
            <a:endParaRPr lang="en-U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Insulation and Cladding Work</a:t>
            </a: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endParaRPr lang="en-U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Hot Tapping, Mechanical &amp; Chemical Flushing</a:t>
            </a:r>
          </a:p>
          <a:p>
            <a:pPr algn="l">
              <a:spcBef>
                <a:spcPts val="0"/>
              </a:spcBef>
            </a:pPr>
            <a:endParaRPr lang="en-U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Welding related modification and repair work</a:t>
            </a:r>
          </a:p>
          <a:p>
            <a:pPr algn="l">
              <a:spcBef>
                <a:spcPts val="0"/>
              </a:spcBef>
            </a:pPr>
            <a:endParaRPr lang="en-U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6149" y="4114800"/>
            <a:ext cx="2866851" cy="2006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Our Services # 3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2140" y="1082749"/>
            <a:ext cx="8458200" cy="5562600"/>
          </a:xfrm>
        </p:spPr>
        <p:txBody>
          <a:bodyPr>
            <a:normAutofit/>
          </a:bodyPr>
          <a:lstStyle/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Welding Procedure Qualification (WPQT) &amp; Welder Qualification (WQT) shall be complied with </a:t>
            </a: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ASME Sec. IX and AWS D1.1 </a:t>
            </a:r>
          </a:p>
          <a:p>
            <a:pPr marL="457200" indent="-457200" algn="l">
              <a:spcBef>
                <a:spcPts val="0"/>
              </a:spcBef>
            </a:pPr>
            <a:endParaRPr lang="en-US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Non-Destructive Examination shall be accordance with </a:t>
            </a: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ASME Sec. V</a:t>
            </a: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endParaRPr lang="en-US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Piping fabrication &amp; installation</a:t>
            </a:r>
          </a:p>
          <a:p>
            <a:pPr marL="914400" lvl="1" indent="-457200" algn="l"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Power Piping installation shall be complied with </a:t>
            </a: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ASME B31.1</a:t>
            </a:r>
          </a:p>
          <a:p>
            <a:pPr marL="914400" lvl="1" indent="-457200" algn="l"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Process Piping installation shall be complied with </a:t>
            </a: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ASME B31.3</a:t>
            </a:r>
          </a:p>
          <a:p>
            <a:pPr marL="914400" lvl="1" indent="-457200" algn="l"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Pipelines and Related Facilities shall be complied with </a:t>
            </a: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API 1104</a:t>
            </a:r>
          </a:p>
          <a:p>
            <a:pPr marL="457200" indent="-457200" algn="l"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Steel Structure fabrication &amp; installation shall be complied with </a:t>
            </a: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AWS D1.1</a:t>
            </a: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Tank fabrication &amp; erection shall be complied with </a:t>
            </a: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ASME Sec. VIII / API 650</a:t>
            </a: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endParaRPr lang="en-US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Tank repair &amp; alteration work shall be complied with </a:t>
            </a: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API 653</a:t>
            </a: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endParaRPr lang="en-US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Static / Rotating  Equipment installation shall be complied with </a:t>
            </a: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API RP 686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442238" y="228600"/>
            <a:ext cx="6396962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Complied with International Code and Standard</a:t>
            </a:r>
          </a:p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Accordance with Project / Client Requirements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lenovo\Desktop\clipart-construction-safety-20.jpg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1364"/>
          <a:stretch>
            <a:fillRect/>
          </a:stretch>
        </p:blipFill>
        <p:spPr bwMode="auto">
          <a:xfrm>
            <a:off x="5562600" y="1141228"/>
            <a:ext cx="3505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143000"/>
            <a:ext cx="7848600" cy="5257800"/>
          </a:xfrm>
        </p:spPr>
        <p:txBody>
          <a:bodyPr>
            <a:noAutofit/>
          </a:bodyPr>
          <a:lstStyle/>
          <a:p>
            <a:pPr algn="l"/>
            <a:r>
              <a:rPr lang="en-US" sz="1800" b="1" i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Welding Processes Applied</a:t>
            </a:r>
          </a:p>
          <a:p>
            <a:pPr algn="l"/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Gas Tungsten Arc Welding (GTAW)</a:t>
            </a:r>
          </a:p>
          <a:p>
            <a:pPr algn="l"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Shield Metal Arc Welding (SMAW)</a:t>
            </a:r>
          </a:p>
          <a:p>
            <a:pPr algn="l"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Gas Metal Arc Welding (GMAW)</a:t>
            </a:r>
          </a:p>
          <a:p>
            <a:pPr algn="l"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Flux Core Arc Welding (FCAW)</a:t>
            </a:r>
          </a:p>
          <a:p>
            <a:pPr algn="l"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Oxyacetylene Welding (OAW)</a:t>
            </a:r>
          </a:p>
          <a:p>
            <a:pPr algn="l"/>
            <a:endParaRPr lang="en-US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b="1" i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Safety Compliance</a:t>
            </a:r>
          </a:p>
          <a:p>
            <a:pPr algn="l"/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Daily Toolbox Meeting (TBM)</a:t>
            </a:r>
          </a:p>
          <a:p>
            <a:pPr algn="l"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Personal Protective Equipment (PPE)</a:t>
            </a:r>
          </a:p>
          <a:p>
            <a:pPr algn="l"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Working at high with Full Body Safety Hardness </a:t>
            </a:r>
          </a:p>
          <a:p>
            <a:pPr algn="l"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Method of Statement / Job Safety Analysis (MOS / JSA)</a:t>
            </a:r>
          </a:p>
          <a:p>
            <a:pPr algn="l"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Permit To Work (PTW)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52400" y="838200"/>
            <a:ext cx="8839200" cy="5943600"/>
          </a:xfrm>
        </p:spPr>
        <p:txBody>
          <a:bodyPr>
            <a:noAutofit/>
          </a:bodyPr>
          <a:lstStyle/>
          <a:p>
            <a:pPr algn="l">
              <a:lnSpc>
                <a:spcPct val="160000"/>
              </a:lnSpc>
            </a:pPr>
            <a:r>
              <a:rPr lang="en-US" sz="14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Project</a:t>
            </a: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  <a:r>
              <a:rPr lang="en-US" sz="14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Client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UT Inspection for Crane Project @ Yangon (2023)		- Henan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Weihua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Heavy Machinery Co., 						   Ltd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UT &amp; Dimension Inspection for Taiwan Project @ Yangon (2023)	- Min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Dhama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Steel Structure Co., Ltd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MT Inspection for Silo Project @ Yangon (2023)		-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Maezin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Co., Ltd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WQT for PEB Project @ Yangon (2023)			- PEB Myanmar Co., Ltd Pressure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WQT for MDS Project @ Yangon (2022)			- Min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Dhama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Steel Structure Co., Ltd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MT Inspection for Crane Project @ Yangon (2022)		- Tri Stone Engineering Co., Ltd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Testing for Process Piping Project (2021)			- Min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Dhama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Steel  Structures Co., Ltd.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Radiographic Testing (RT) for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Harbour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Project (2021)		- Myanmar China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Harbour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Engineering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Radiographic Testing (RT) for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Ywama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Steel Mill (3), 		- MEC &amp; 4E Engineering Group</a:t>
            </a:r>
          </a:p>
          <a:p>
            <a:pPr algn="l">
              <a:lnSpc>
                <a:spcPct val="120000"/>
              </a:lnSpc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Revamping Project (2020)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3</a:t>
            </a:r>
            <a:r>
              <a:rPr lang="en-US" sz="14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Party Inspection and Ultrasonic Testing (UT) for 		- Min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Dhama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&amp; Yokogawa Bridge Corp.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Yangon – Mandalay Railway Improvement Project (2020)</a:t>
            </a:r>
          </a:p>
          <a:p>
            <a:pPr marL="342900" indent="-342900"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WPS/PQR &amp; WQT for PTTEP 7.5 Mile Project (2020)		- Constructive Engineers Ltd.</a:t>
            </a:r>
          </a:p>
          <a:p>
            <a:pPr marL="342900" indent="-342900"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WQT for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Yoma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Central, Landmark Project (2020)		-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Shinyo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Thailand Co., Ltd.</a:t>
            </a:r>
          </a:p>
          <a:p>
            <a:pPr marL="342900" indent="-342900"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14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Party Inspection and Ultrasonic Testing (UT) for 		- BMB Vietnam &amp; TAISEI Myanmar</a:t>
            </a:r>
          </a:p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RK Phase III Project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Thilawa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(2019)</a:t>
            </a:r>
          </a:p>
          <a:p>
            <a:pPr marL="342900" indent="-342900" algn="l">
              <a:lnSpc>
                <a:spcPct val="150000"/>
              </a:lnSpc>
              <a:buFont typeface="Wingdings" pitchFamily="2" charset="2"/>
              <a:buChar char="Ø"/>
            </a:pP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Project Quality Management and 3rd Party Inspection History</a:t>
            </a:r>
          </a:p>
        </p:txBody>
      </p:sp>
    </p:spTree>
    <p:extLst>
      <p:ext uri="{BB962C8B-B14F-4D97-AF65-F5344CB8AC3E}">
        <p14:creationId xmlns:p14="http://schemas.microsoft.com/office/powerpoint/2010/main" val="1209200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93964" y="838200"/>
            <a:ext cx="8950036" cy="5660028"/>
          </a:xfrm>
        </p:spPr>
        <p:txBody>
          <a:bodyPr>
            <a:noAutofit/>
          </a:bodyPr>
          <a:lstStyle/>
          <a:p>
            <a:pPr algn="l">
              <a:lnSpc>
                <a:spcPct val="160000"/>
              </a:lnSpc>
            </a:pPr>
            <a:r>
              <a:rPr lang="en-US" sz="13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Project</a:t>
            </a:r>
            <a:r>
              <a:rPr lang="en-US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  <a:r>
              <a:rPr lang="en-US" sz="13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Client</a:t>
            </a:r>
          </a:p>
          <a:p>
            <a:pPr marL="171450" indent="-1714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First Solar Project @ HCMC, Vietnam (2018 – 2019)		-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Exyte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Group, Vietnam</a:t>
            </a:r>
          </a:p>
          <a:p>
            <a:pPr marL="171450" indent="-1714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Bulacan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Cement Mills Project @ Philippine (2018 – 2019)		- PEB &amp; Min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Dhama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Steel Structure</a:t>
            </a:r>
          </a:p>
          <a:p>
            <a:pPr marL="171450" indent="-1714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MinDhama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Housing Project @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Hlaing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TS (2018 – 2019) 		-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Sae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Paing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Co., Ltd</a:t>
            </a:r>
          </a:p>
          <a:p>
            <a:pPr marL="171450" indent="-1714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Denko Oil Storage Tank Terminal Project @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Thilawa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(2018)		- Myanmar V-Pile Co., Ltd</a:t>
            </a:r>
          </a:p>
          <a:p>
            <a:pPr marL="171450" indent="-1714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Green Asia Oil Storage Terminal Project @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Thilawa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(2018 - 2019)	- CCESCC Co., Ltd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Phayar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Chaung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Bridge Project (2018)			-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Shwe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Taung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Co., Ltd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Yojin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Myanmar Cement Plant Project @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Thilawa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(2018)		- SR E&amp;C / JK Global Co., Ltd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WPS &amp; WQT for Trainer @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Thanlyin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(2018 – 2019)		-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Uniteam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Training Co., Ltd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WPQT &amp; WQT for General Project @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Thilawa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(2018)		- GWH M&amp;E Engineering Co., Ltd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No.2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Mar Kyi Bridge Project @ Yangon (2018) 		- May Modern Steel Co., Ltd 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WQT for M - Tower Project @ Yangon (2018)			- Min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Dhama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Steel Structure Co., Ltd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Inn Sein GTI Warehouse Steel Structure Project (2018)		- Triangle Link Co., Ltd 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WQT for JFE Jetty project @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Thilawa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(2017) 			- Max Dynamics Co., Ltd 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Total Off shore  Project @ MOGE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Thaketa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(2017)		- Mega Petroleum Inspection Co., Ltd 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WPS &amp; WQT  for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Tha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Htat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Oo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Airport Project @ Mandalay (2017)	- Best Brother United Co., Ltd  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Barge &amp; Link Bridge for Power Plant @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Myingyan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(2017) 		- </a:t>
            </a:r>
            <a:r>
              <a:rPr lang="en-US" sz="13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Htun</a:t>
            </a:r>
            <a:r>
              <a:rPr lang="en-US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&amp; Win Engineering Co., Ltd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Project Quality Management and 3rd Party Inspection History</a:t>
            </a:r>
          </a:p>
        </p:txBody>
      </p:sp>
    </p:spTree>
    <p:extLst>
      <p:ext uri="{BB962C8B-B14F-4D97-AF65-F5344CB8AC3E}">
        <p14:creationId xmlns:p14="http://schemas.microsoft.com/office/powerpoint/2010/main" val="23860100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90140" y="984612"/>
            <a:ext cx="8991600" cy="5334000"/>
          </a:xfrm>
        </p:spPr>
        <p:txBody>
          <a:bodyPr>
            <a:normAutofit/>
          </a:bodyPr>
          <a:lstStyle/>
          <a:p>
            <a:pPr algn="l">
              <a:lnSpc>
                <a:spcPct val="160000"/>
              </a:lnSpc>
            </a:pPr>
            <a:r>
              <a:rPr lang="en-US" sz="14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Project</a:t>
            </a: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  <a:r>
              <a:rPr lang="en-US" sz="14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Client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Pile Installation &amp; Welding work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Ponnami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Project (2023)	- Asia Concrete Products Co., Ltd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Fence, Gate &amp; Piping work @ Denko Oil Deport Project 		- TVC Vietnam</a:t>
            </a:r>
          </a:p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@ SLP (2021 – 2022)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Tank Farm 5 Construction Project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Pantanaw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(2021)	  	- GEAA Industry Public Co., Ltd.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ACMV Piping work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Yoma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Central Landmark Project		-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Shinryo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Thailand</a:t>
            </a:r>
          </a:p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@ Yangon (2020)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ACMV Piping work @ Y Complex Project @ Yangon (2020)	-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Modair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Myanmar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Tank Farm 1 &amp; 2 Construction Project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Pantanaw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(2020)	- GEAA Industry Public Co., Ltd.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School Construction Project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KauThaung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(2020)		- Ministry of Education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Process Piping work @ Denko Oil Deport Project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Thilawa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(2019)- PENJICO Vietnam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Process Piping work @ Asia World Oil Deport Project		- CCESC China</a:t>
            </a:r>
          </a:p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Thilawa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(2018 - 2019)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Jetty &amp; Steel Structure Project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Kawthaung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(2018)	  	- Grand Andaman Pearl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Major Project History                    (Fabrication &amp; Installation)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276447" y="1066800"/>
            <a:ext cx="8839200" cy="5334000"/>
          </a:xfrm>
        </p:spPr>
        <p:txBody>
          <a:bodyPr>
            <a:normAutofit/>
          </a:bodyPr>
          <a:lstStyle/>
          <a:p>
            <a:pPr algn="l"/>
            <a:r>
              <a:rPr lang="en-US" sz="14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Project</a:t>
            </a: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  <a:r>
              <a:rPr lang="en-US" sz="14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Client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Rakhine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Low Cost Housing Project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Rakhaine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(2017 - 2018)  	- KT Construction 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Barge &amp; Link bridge for Power Plant Project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Myingyan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(2017)  	-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Semcorp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Singapore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SSIP Incineration plant Project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Shwe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Pyi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Thar (2016 / 2017)     	- JFE &amp; YCDC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Showroom Construction Project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Zawana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(2016)		- SHARP Myanmar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Army Sport Hall @ Bu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Taung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(2015)			- GE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Ah Par Chi Cement Factory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Pyi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Nyung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(2014)		-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Shwe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Taung</a:t>
            </a: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Cement Factory @ Ho Pone (2014)			- KANBAWZA Group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Hluttaw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Kachin State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Myitkyina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(2014)			- KACHIN State Government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Army Sport Hall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Tanine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/ Moe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Kaung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(2014)		- GE </a:t>
            </a:r>
          </a:p>
          <a:p>
            <a:pPr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Graduation Hall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Myitkyina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(2013)			- Ministry of Education</a:t>
            </a:r>
          </a:p>
          <a:p>
            <a:pPr algn="l">
              <a:lnSpc>
                <a:spcPct val="160000"/>
              </a:lnSpc>
            </a:pP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Wingdings" pitchFamily="2" charset="2"/>
              <a:buChar char="Ø"/>
            </a:pP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 algn="l"/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Major Project History                    (Fabrication &amp; Installation)</a:t>
            </a:r>
          </a:p>
        </p:txBody>
      </p:sp>
    </p:spTree>
    <p:extLst>
      <p:ext uri="{BB962C8B-B14F-4D97-AF65-F5344CB8AC3E}">
        <p14:creationId xmlns:p14="http://schemas.microsoft.com/office/powerpoint/2010/main" val="2717768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447800"/>
            <a:ext cx="8458200" cy="5181600"/>
          </a:xfrm>
        </p:spPr>
        <p:txBody>
          <a:bodyPr>
            <a:normAutofit/>
          </a:bodyPr>
          <a:lstStyle/>
          <a:p>
            <a:pPr algn="l">
              <a:lnSpc>
                <a:spcPct val="160000"/>
              </a:lnSpc>
            </a:pPr>
            <a:r>
              <a:rPr lang="en-US" sz="14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Project</a:t>
            </a: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</a:t>
            </a:r>
            <a:r>
              <a:rPr lang="en-US" sz="14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Client</a:t>
            </a:r>
          </a:p>
          <a:p>
            <a:pPr algn="l"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Pressure Testing, Pickling and Flushing Services for 	- LOESCHE GmbH, Germany</a:t>
            </a:r>
          </a:p>
          <a:p>
            <a:pPr algn="l"/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Yojin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Myanmar Cement Plant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Thilawa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(2018)</a:t>
            </a: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Pickling and Oil Flushing Services for JFE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Meranti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- JFE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Meranti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Myanmar </a:t>
            </a:r>
          </a:p>
          <a:p>
            <a:pPr algn="l"/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Project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Thilawa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(2019)</a:t>
            </a: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Wingdings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Flushing with Alkaline Solution, Oil Flushing and  	- Two Elephant Asia Group </a:t>
            </a:r>
          </a:p>
          <a:p>
            <a:pPr algn="l"/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Air Blowing Services @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Shwe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Tanung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Power Plant (2020)</a:t>
            </a:r>
          </a:p>
          <a:p>
            <a:pPr algn="l"/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System Involved 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Cooling Water System, Fuel Gas System, Lube Oil System, Compressed Air System, Hydraulic System and etc.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Major Project History                        (Pressure Testing, Pickling and Flushing)</a:t>
            </a:r>
          </a:p>
        </p:txBody>
      </p:sp>
    </p:spTree>
    <p:extLst>
      <p:ext uri="{BB962C8B-B14F-4D97-AF65-F5344CB8AC3E}">
        <p14:creationId xmlns:p14="http://schemas.microsoft.com/office/powerpoint/2010/main" val="6426678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90600"/>
            <a:ext cx="7848600" cy="5257800"/>
          </a:xfrm>
        </p:spPr>
        <p:txBody>
          <a:bodyPr>
            <a:normAutofit lnSpcReduction="10000"/>
          </a:bodyPr>
          <a:lstStyle/>
          <a:p>
            <a:r>
              <a:rPr lang="en-US" sz="2100" dirty="0">
                <a:solidFill>
                  <a:schemeClr val="tx1"/>
                </a:solidFill>
              </a:rPr>
              <a:t>Welder Qualification Test of SAMSUNG Shipyard (2022)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             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727873"/>
            <a:ext cx="2895600" cy="19310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3996837"/>
            <a:ext cx="2854568" cy="21409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8669" y="1741556"/>
            <a:ext cx="2854566" cy="19036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7758" y="2218660"/>
            <a:ext cx="2286000" cy="304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Technical Expert Services, Facilities &amp; Overall WQT Management</a:t>
            </a:r>
          </a:p>
        </p:txBody>
      </p:sp>
      <p:pic>
        <p:nvPicPr>
          <p:cNvPr id="18" name="Picture 17"/>
          <p:cNvPicPr/>
          <p:nvPr/>
        </p:nvPicPr>
        <p:blipFill>
          <a:blip r:embed="rId7"/>
          <a:stretch>
            <a:fillRect/>
          </a:stretch>
        </p:blipFill>
        <p:spPr bwMode="auto">
          <a:xfrm>
            <a:off x="3398667" y="3996837"/>
            <a:ext cx="2854568" cy="21409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9" name="Picture 18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8669" y="3996837"/>
            <a:ext cx="2854568" cy="21409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54705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14400"/>
            <a:ext cx="7848600" cy="5257800"/>
          </a:xfrm>
        </p:spPr>
        <p:txBody>
          <a:bodyPr>
            <a:normAutofit lnSpcReduction="10000"/>
          </a:bodyPr>
          <a:lstStyle/>
          <a:p>
            <a:r>
              <a:rPr lang="en-US" sz="2100" dirty="0">
                <a:solidFill>
                  <a:schemeClr val="tx1"/>
                </a:solidFill>
              </a:rPr>
              <a:t>Welder Qualification Test of HHI Shipyard (2023)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             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696" y="1360556"/>
            <a:ext cx="3469125" cy="26018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3861" y="1360556"/>
            <a:ext cx="3469125" cy="26018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Technical Expert Services, Facilities &amp; Overall WQT Management</a:t>
            </a:r>
          </a:p>
        </p:txBody>
      </p:sp>
      <p:pic>
        <p:nvPicPr>
          <p:cNvPr id="11" name="Picture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696" y="4038600"/>
            <a:ext cx="3469125" cy="26018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" name="Picture 14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18"/>
          <a:stretch/>
        </p:blipFill>
        <p:spPr bwMode="auto">
          <a:xfrm>
            <a:off x="4823861" y="4038600"/>
            <a:ext cx="3481939" cy="26018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361042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14400"/>
            <a:ext cx="7848600" cy="5257800"/>
          </a:xfrm>
        </p:spPr>
        <p:txBody>
          <a:bodyPr>
            <a:normAutofit lnSpcReduction="10000"/>
          </a:bodyPr>
          <a:lstStyle/>
          <a:p>
            <a:r>
              <a:rPr lang="en-US" sz="2100" dirty="0">
                <a:solidFill>
                  <a:schemeClr val="tx1"/>
                </a:solidFill>
              </a:rPr>
              <a:t>Welder Qualification Test of HHI Shipyard (2023)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             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9" name="Picture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5" b="9034"/>
          <a:stretch/>
        </p:blipFill>
        <p:spPr bwMode="auto">
          <a:xfrm>
            <a:off x="549854" y="1559129"/>
            <a:ext cx="3902177" cy="22860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8368" y="1541496"/>
            <a:ext cx="3901548" cy="22954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Technical Expert Services, Facilities &amp; Overall WQT Management</a:t>
            </a:r>
          </a:p>
        </p:txBody>
      </p:sp>
      <p:pic>
        <p:nvPicPr>
          <p:cNvPr id="11" name="Picture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485" y="4242212"/>
            <a:ext cx="3901547" cy="21946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8368" y="4219541"/>
            <a:ext cx="3901548" cy="21946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25498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14400"/>
            <a:ext cx="7848600" cy="5257800"/>
          </a:xfrm>
        </p:spPr>
        <p:txBody>
          <a:bodyPr>
            <a:normAutofit lnSpcReduction="10000"/>
          </a:bodyPr>
          <a:lstStyle/>
          <a:p>
            <a:r>
              <a:rPr lang="en-US" sz="2100" dirty="0">
                <a:solidFill>
                  <a:schemeClr val="tx1"/>
                </a:solidFill>
              </a:rPr>
              <a:t>Welder Qualification Test of SAMSUNG Shipyard (2024)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             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1" y="4572000"/>
            <a:ext cx="370242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1" y="1436573"/>
            <a:ext cx="3702420" cy="26782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Technical Expert Services, Training,</a:t>
            </a:r>
          </a:p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NDT &amp; Overall WQT Management</a:t>
            </a:r>
          </a:p>
        </p:txBody>
      </p:sp>
      <p:pic>
        <p:nvPicPr>
          <p:cNvPr id="11" name="Picture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3860" y="1436573"/>
            <a:ext cx="3786740" cy="26782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1971" y="4560773"/>
            <a:ext cx="3788629" cy="17638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44243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90600"/>
            <a:ext cx="7848600" cy="5257800"/>
          </a:xfrm>
        </p:spPr>
        <p:txBody>
          <a:bodyPr>
            <a:normAutofit lnSpcReduction="10000"/>
          </a:bodyPr>
          <a:lstStyle/>
          <a:p>
            <a:r>
              <a:rPr lang="en-US" sz="2100" dirty="0">
                <a:solidFill>
                  <a:schemeClr val="tx1"/>
                </a:solidFill>
              </a:rPr>
              <a:t>Inspection for WQT of PEB Myanmar Company Limited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             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622913"/>
            <a:ext cx="2854568" cy="21409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1417" y="3996837"/>
            <a:ext cx="2854565" cy="21409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3996837"/>
            <a:ext cx="2854568" cy="21409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8669" y="1622913"/>
            <a:ext cx="2854565" cy="21409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6141424" y="2392562"/>
            <a:ext cx="3083172" cy="23123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Welder Qualification Inspection</a:t>
            </a:r>
          </a:p>
        </p:txBody>
      </p:sp>
    </p:spTree>
    <p:extLst>
      <p:ext uri="{BB962C8B-B14F-4D97-AF65-F5344CB8AC3E}">
        <p14:creationId xmlns:p14="http://schemas.microsoft.com/office/powerpoint/2010/main" val="32986696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90600"/>
            <a:ext cx="7848600" cy="5257800"/>
          </a:xfrm>
        </p:spPr>
        <p:txBody>
          <a:bodyPr>
            <a:normAutofit lnSpcReduction="10000"/>
          </a:bodyPr>
          <a:lstStyle/>
          <a:p>
            <a:r>
              <a:rPr lang="en-US" sz="2100" dirty="0">
                <a:solidFill>
                  <a:schemeClr val="tx1"/>
                </a:solidFill>
              </a:rPr>
              <a:t>Inspection for WQT at </a:t>
            </a:r>
            <a:r>
              <a:rPr lang="en-US" sz="2100" dirty="0" err="1">
                <a:solidFill>
                  <a:schemeClr val="tx1"/>
                </a:solidFill>
              </a:rPr>
              <a:t>Arbourfield</a:t>
            </a:r>
            <a:r>
              <a:rPr lang="en-US" sz="2100" dirty="0">
                <a:solidFill>
                  <a:schemeClr val="tx1"/>
                </a:solidFill>
              </a:rPr>
              <a:t> Training Center (2023)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             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622913"/>
            <a:ext cx="2854568" cy="21409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1417" y="3996837"/>
            <a:ext cx="2854566" cy="21409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3996837"/>
            <a:ext cx="2854568" cy="21409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8669" y="1622913"/>
            <a:ext cx="2854566" cy="21409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141424" y="2392562"/>
            <a:ext cx="3083172" cy="23123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Welder Qualification Inspection</a:t>
            </a:r>
          </a:p>
        </p:txBody>
      </p:sp>
    </p:spTree>
    <p:extLst>
      <p:ext uri="{BB962C8B-B14F-4D97-AF65-F5344CB8AC3E}">
        <p14:creationId xmlns:p14="http://schemas.microsoft.com/office/powerpoint/2010/main" val="23830572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90600"/>
            <a:ext cx="7848600" cy="5257800"/>
          </a:xfrm>
        </p:spPr>
        <p:txBody>
          <a:bodyPr>
            <a:normAutofit lnSpcReduction="10000"/>
          </a:bodyPr>
          <a:lstStyle/>
          <a:p>
            <a:r>
              <a:rPr lang="en-US" sz="2100" dirty="0">
                <a:solidFill>
                  <a:schemeClr val="tx1"/>
                </a:solidFill>
              </a:rPr>
              <a:t>Inspection for WQT at New Idea Training Center (2024)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             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622913"/>
            <a:ext cx="2854568" cy="21409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1417" y="3996837"/>
            <a:ext cx="2854565" cy="21409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3996837"/>
            <a:ext cx="2854568" cy="21409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8669" y="1622913"/>
            <a:ext cx="2854565" cy="21409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8031" y="2438400"/>
            <a:ext cx="2099532" cy="27993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Welder Qualification Inspection</a:t>
            </a:r>
          </a:p>
        </p:txBody>
      </p:sp>
    </p:spTree>
    <p:extLst>
      <p:ext uri="{BB962C8B-B14F-4D97-AF65-F5344CB8AC3E}">
        <p14:creationId xmlns:p14="http://schemas.microsoft.com/office/powerpoint/2010/main" val="31023307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90600"/>
            <a:ext cx="7848600" cy="5257800"/>
          </a:xfrm>
        </p:spPr>
        <p:txBody>
          <a:bodyPr>
            <a:normAutofit lnSpcReduction="10000"/>
          </a:bodyPr>
          <a:lstStyle/>
          <a:p>
            <a:r>
              <a:rPr lang="en-US" sz="2100" dirty="0">
                <a:solidFill>
                  <a:schemeClr val="tx1"/>
                </a:solidFill>
              </a:rPr>
              <a:t>Inspection for WQT of </a:t>
            </a:r>
            <a:r>
              <a:rPr lang="en-US" sz="2100" dirty="0" err="1">
                <a:solidFill>
                  <a:schemeClr val="tx1"/>
                </a:solidFill>
              </a:rPr>
              <a:t>Uniteam</a:t>
            </a:r>
            <a:r>
              <a:rPr lang="en-US" sz="2100" dirty="0">
                <a:solidFill>
                  <a:schemeClr val="tx1"/>
                </a:solidFill>
              </a:rPr>
              <a:t> Training Center (2023)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             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622913"/>
            <a:ext cx="2854568" cy="21409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1417" y="3996837"/>
            <a:ext cx="2854565" cy="21409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3996837"/>
            <a:ext cx="2854568" cy="21409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8669" y="1622913"/>
            <a:ext cx="2854565" cy="21409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000" y="2392561"/>
            <a:ext cx="2286000" cy="30480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Welder Qualification Inspection</a:t>
            </a:r>
          </a:p>
        </p:txBody>
      </p:sp>
    </p:spTree>
    <p:extLst>
      <p:ext uri="{BB962C8B-B14F-4D97-AF65-F5344CB8AC3E}">
        <p14:creationId xmlns:p14="http://schemas.microsoft.com/office/powerpoint/2010/main" val="37833504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90600"/>
            <a:ext cx="7848600" cy="5257800"/>
          </a:xfrm>
        </p:spPr>
        <p:txBody>
          <a:bodyPr>
            <a:normAutofit lnSpcReduction="10000"/>
          </a:bodyPr>
          <a:lstStyle/>
          <a:p>
            <a:r>
              <a:rPr lang="en-US" sz="2100" dirty="0">
                <a:solidFill>
                  <a:schemeClr val="tx1"/>
                </a:solidFill>
              </a:rPr>
              <a:t>UT Inspection for WQT of </a:t>
            </a:r>
            <a:r>
              <a:rPr lang="en-US" sz="2100" dirty="0" err="1">
                <a:solidFill>
                  <a:schemeClr val="tx1"/>
                </a:solidFill>
              </a:rPr>
              <a:t>Myanma</a:t>
            </a:r>
            <a:r>
              <a:rPr lang="en-US" sz="2100" dirty="0">
                <a:solidFill>
                  <a:schemeClr val="tx1"/>
                </a:solidFill>
              </a:rPr>
              <a:t> Shipyard Training Center (2023)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             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13" name="Picture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6200" y="2971800"/>
            <a:ext cx="4869128" cy="36972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Welder Qualification Inspection</a:t>
            </a:r>
          </a:p>
        </p:txBody>
      </p:sp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0" y="1447800"/>
            <a:ext cx="4869126" cy="36972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29253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90600"/>
            <a:ext cx="7848600" cy="5257800"/>
          </a:xfrm>
        </p:spPr>
        <p:txBody>
          <a:bodyPr>
            <a:normAutofit lnSpcReduction="10000"/>
          </a:bodyPr>
          <a:lstStyle/>
          <a:p>
            <a:r>
              <a:rPr lang="en-US" sz="2100" dirty="0">
                <a:solidFill>
                  <a:schemeClr val="tx1"/>
                </a:solidFill>
              </a:rPr>
              <a:t>Inspection for WQT of </a:t>
            </a:r>
            <a:r>
              <a:rPr lang="en-US" sz="2100" dirty="0" err="1">
                <a:solidFill>
                  <a:schemeClr val="tx1"/>
                </a:solidFill>
              </a:rPr>
              <a:t>Kyaw</a:t>
            </a:r>
            <a:r>
              <a:rPr lang="en-US" sz="2100" dirty="0">
                <a:solidFill>
                  <a:schemeClr val="tx1"/>
                </a:solidFill>
              </a:rPr>
              <a:t> Thar Engineering &amp; Construction Co., Ltd.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             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970" y="1371600"/>
            <a:ext cx="3507348" cy="26325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6458" y="4023070"/>
            <a:ext cx="3507346" cy="2632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969" y="4023068"/>
            <a:ext cx="3507348" cy="26325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6459" y="1371600"/>
            <a:ext cx="3507346" cy="26325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Welder Qualification Inspection</a:t>
            </a:r>
          </a:p>
        </p:txBody>
      </p:sp>
    </p:spTree>
    <p:extLst>
      <p:ext uri="{BB962C8B-B14F-4D97-AF65-F5344CB8AC3E}">
        <p14:creationId xmlns:p14="http://schemas.microsoft.com/office/powerpoint/2010/main" val="2049803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90600"/>
            <a:ext cx="7848600" cy="5257800"/>
          </a:xfrm>
        </p:spPr>
        <p:txBody>
          <a:bodyPr>
            <a:normAutofit lnSpcReduction="10000"/>
          </a:bodyPr>
          <a:lstStyle/>
          <a:p>
            <a:r>
              <a:rPr lang="en-US" sz="2100" dirty="0">
                <a:solidFill>
                  <a:schemeClr val="tx1"/>
                </a:solidFill>
              </a:rPr>
              <a:t>Inspection for WQT of Min </a:t>
            </a:r>
            <a:r>
              <a:rPr lang="en-US" sz="2100" dirty="0" err="1">
                <a:solidFill>
                  <a:schemeClr val="tx1"/>
                </a:solidFill>
              </a:rPr>
              <a:t>Dhama</a:t>
            </a:r>
            <a:r>
              <a:rPr lang="en-US" sz="2100" dirty="0">
                <a:solidFill>
                  <a:schemeClr val="tx1"/>
                </a:solidFill>
              </a:rPr>
              <a:t> Company Limited.</a:t>
            </a:r>
          </a:p>
          <a:p>
            <a:endParaRPr lang="en-US" sz="2100" dirty="0">
              <a:solidFill>
                <a:schemeClr val="tx1"/>
              </a:solidFill>
            </a:endParaRPr>
          </a:p>
          <a:p>
            <a:endParaRPr lang="en-US" i="1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             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970" y="1371600"/>
            <a:ext cx="3507348" cy="26325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6458" y="4023070"/>
            <a:ext cx="3507346" cy="2632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969" y="4023068"/>
            <a:ext cx="3507348" cy="26325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6459" y="1371600"/>
            <a:ext cx="3507346" cy="26325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Welder Qualification Inspection</a:t>
            </a:r>
          </a:p>
        </p:txBody>
      </p:sp>
    </p:spTree>
    <p:extLst>
      <p:ext uri="{BB962C8B-B14F-4D97-AF65-F5344CB8AC3E}">
        <p14:creationId xmlns:p14="http://schemas.microsoft.com/office/powerpoint/2010/main" val="10513929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90600"/>
            <a:ext cx="7848600" cy="5257800"/>
          </a:xfrm>
        </p:spPr>
        <p:txBody>
          <a:bodyPr>
            <a:normAutofit lnSpcReduction="10000"/>
          </a:bodyPr>
          <a:lstStyle/>
          <a:p>
            <a:r>
              <a:rPr lang="en-US" sz="2100" dirty="0">
                <a:solidFill>
                  <a:schemeClr val="tx1"/>
                </a:solidFill>
              </a:rPr>
              <a:t>Accordance with AWS D1.1 / ASME Sec. IX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             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622913"/>
            <a:ext cx="2854569" cy="21409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2800" y="3996837"/>
            <a:ext cx="2971800" cy="2140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3996837"/>
            <a:ext cx="2854569" cy="21409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27304" y="1622913"/>
            <a:ext cx="2997296" cy="21409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141424" y="2392562"/>
            <a:ext cx="3083172" cy="23123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Welder Training and Qualification </a:t>
            </a:r>
          </a:p>
        </p:txBody>
      </p:sp>
    </p:spTree>
    <p:extLst>
      <p:ext uri="{BB962C8B-B14F-4D97-AF65-F5344CB8AC3E}">
        <p14:creationId xmlns:p14="http://schemas.microsoft.com/office/powerpoint/2010/main" val="3702055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90600"/>
            <a:ext cx="7848600" cy="5257800"/>
          </a:xfrm>
        </p:spPr>
        <p:txBody>
          <a:bodyPr>
            <a:normAutofit lnSpcReduction="10000"/>
          </a:bodyPr>
          <a:lstStyle/>
          <a:p>
            <a:r>
              <a:rPr lang="en-US" sz="2100" dirty="0">
                <a:solidFill>
                  <a:schemeClr val="tx1"/>
                </a:solidFill>
              </a:rPr>
              <a:t>Accordance with AWS D1.1 / ASME Sec. IX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             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622913"/>
            <a:ext cx="2854568" cy="21409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1417" y="3996837"/>
            <a:ext cx="2854566" cy="21409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3996837"/>
            <a:ext cx="2854568" cy="21409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8669" y="1622913"/>
            <a:ext cx="2854566" cy="21409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6141424" y="2392562"/>
            <a:ext cx="3083172" cy="23123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Welder Training and Qualification </a:t>
            </a:r>
          </a:p>
        </p:txBody>
      </p:sp>
    </p:spTree>
    <p:extLst>
      <p:ext uri="{BB962C8B-B14F-4D97-AF65-F5344CB8AC3E}">
        <p14:creationId xmlns:p14="http://schemas.microsoft.com/office/powerpoint/2010/main" val="22746093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90600"/>
            <a:ext cx="8153400" cy="5867400"/>
          </a:xfrm>
        </p:spPr>
        <p:txBody>
          <a:bodyPr>
            <a:normAutofit/>
          </a:bodyPr>
          <a:lstStyle/>
          <a:p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Accordance with AWS D1.1 (1G / 2G / 3G / 4G)</a:t>
            </a:r>
          </a:p>
          <a:p>
            <a:endParaRPr lang="en-US" sz="19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</a:t>
            </a:r>
          </a:p>
          <a:p>
            <a:pPr algn="l"/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             </a:t>
            </a:r>
          </a:p>
          <a:p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Wingdings" pitchFamily="2" charset="2"/>
              <a:buChar char="Ø"/>
            </a:pPr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C:\Users\lenovo\Downloads\20170705_101358.jpg"/>
          <p:cNvPicPr/>
          <p:nvPr/>
        </p:nvPicPr>
        <p:blipFill>
          <a:blip r:embed="rId2" cstate="print"/>
          <a:srcRect l="4810" t="16294" r="29102" b="11544"/>
          <a:stretch>
            <a:fillRect/>
          </a:stretch>
        </p:blipFill>
        <p:spPr bwMode="auto">
          <a:xfrm rot="5400000">
            <a:off x="5827709" y="2427291"/>
            <a:ext cx="3200406" cy="2365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7" descr="C:\Users\lenovo\Downloads\20170705_111259.jpg"/>
          <p:cNvPicPr/>
          <p:nvPr/>
        </p:nvPicPr>
        <p:blipFill>
          <a:blip r:embed="rId3" cstate="print"/>
          <a:srcRect l="14759" r="18043"/>
          <a:stretch>
            <a:fillRect/>
          </a:stretch>
        </p:blipFill>
        <p:spPr bwMode="auto">
          <a:xfrm>
            <a:off x="533400" y="1981200"/>
            <a:ext cx="2667000" cy="3276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9" descr="C:\Users\lenovo\Downloads\20170706_103622.jpg"/>
          <p:cNvPicPr/>
          <p:nvPr/>
        </p:nvPicPr>
        <p:blipFill>
          <a:blip r:embed="rId4" cstate="print"/>
          <a:srcRect l="15581" t="10377" r="3966"/>
          <a:stretch>
            <a:fillRect/>
          </a:stretch>
        </p:blipFill>
        <p:spPr bwMode="auto">
          <a:xfrm rot="5400000">
            <a:off x="3467100" y="4000500"/>
            <a:ext cx="25146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11" descr="C:\Users\lenovo\Downloads\20170705_140149.jpg"/>
          <p:cNvPicPr/>
          <p:nvPr/>
        </p:nvPicPr>
        <p:blipFill>
          <a:blip r:embed="rId5" cstate="print"/>
          <a:srcRect l="10247" t="8239"/>
          <a:stretch>
            <a:fillRect/>
          </a:stretch>
        </p:blipFill>
        <p:spPr bwMode="auto">
          <a:xfrm>
            <a:off x="3505200" y="1524000"/>
            <a:ext cx="2438400" cy="2009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2" name="Rectangle 21"/>
          <p:cNvSpPr/>
          <p:nvPr/>
        </p:nvSpPr>
        <p:spPr>
          <a:xfrm>
            <a:off x="685800" y="4572000"/>
            <a:ext cx="609600" cy="4572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1G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33800" y="2619375"/>
            <a:ext cx="609600" cy="4572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2G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96200" y="4600575"/>
            <a:ext cx="609600" cy="4572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4G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181600" y="5943600"/>
            <a:ext cx="609600" cy="4572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3G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Welder Training and Qualification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90600"/>
            <a:ext cx="8153400" cy="5867400"/>
          </a:xfrm>
        </p:spPr>
        <p:txBody>
          <a:bodyPr>
            <a:normAutofit/>
          </a:bodyPr>
          <a:lstStyle/>
          <a:p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Marine Welder and Fitter Performance Test</a:t>
            </a:r>
            <a:endParaRPr lang="en-US" sz="19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</a:t>
            </a:r>
          </a:p>
          <a:p>
            <a:pPr algn="l"/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             </a:t>
            </a:r>
          </a:p>
          <a:p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Wingdings" pitchFamily="2" charset="2"/>
              <a:buChar char="Ø"/>
            </a:pPr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3175" y="2047348"/>
            <a:ext cx="2358227" cy="31443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175" y="1981200"/>
            <a:ext cx="2457450" cy="3276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3467100" y="4429125"/>
            <a:ext cx="2514600" cy="1885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81425" y="1524000"/>
            <a:ext cx="1885949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Welder Training and Qualification </a:t>
            </a:r>
          </a:p>
        </p:txBody>
      </p:sp>
    </p:spTree>
    <p:extLst>
      <p:ext uri="{BB962C8B-B14F-4D97-AF65-F5344CB8AC3E}">
        <p14:creationId xmlns:p14="http://schemas.microsoft.com/office/powerpoint/2010/main" val="12159819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90600"/>
            <a:ext cx="8153400" cy="5867400"/>
          </a:xfrm>
        </p:spPr>
        <p:txBody>
          <a:bodyPr>
            <a:normAutofit/>
          </a:bodyPr>
          <a:lstStyle/>
          <a:p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Welding Procedure Qualification for Grand Ocean (Thailand) Co., Ltd</a:t>
            </a:r>
          </a:p>
          <a:p>
            <a:endParaRPr lang="en-US" sz="19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</a:t>
            </a:r>
          </a:p>
          <a:p>
            <a:pPr algn="l"/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             </a:t>
            </a:r>
          </a:p>
          <a:p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Wingdings" pitchFamily="2" charset="2"/>
              <a:buChar char="Ø"/>
            </a:pPr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algn="l"/>
            <a:endParaRPr lang="en-US" sz="19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0" y="1981200"/>
            <a:ext cx="2743200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Welder Training and Qualification </a:t>
            </a:r>
          </a:p>
        </p:txBody>
      </p:sp>
      <p:pic>
        <p:nvPicPr>
          <p:cNvPr id="13" name="Picture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8500" y="2438400"/>
            <a:ext cx="2743200" cy="274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" name="Picture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981200"/>
            <a:ext cx="2743200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23507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90600"/>
            <a:ext cx="7848600" cy="5257800"/>
          </a:xfrm>
        </p:spPr>
        <p:txBody>
          <a:bodyPr>
            <a:normAutofit lnSpcReduction="10000"/>
          </a:bodyPr>
          <a:lstStyle/>
          <a:p>
            <a:r>
              <a:rPr lang="en-US" sz="2100" dirty="0">
                <a:solidFill>
                  <a:schemeClr val="tx1"/>
                </a:solidFill>
              </a:rPr>
              <a:t>Accordance with ASME Sec. IX (6G)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             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9" name="Picture 8" descr="C:\Users\lenovo\Desktop\PIPING PHOTO\FS\DSC0257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76752"/>
            <a:ext cx="2854569" cy="22332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10" descr="C:\Users\lenovo\Desktop\PIPING PHOTO\FS\DSC026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962400"/>
            <a:ext cx="2712085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11" descr="C:\Users\User\AppData\Local\Microsoft\Windows\Temporary Internet Files\Content.Word\IMG-dea34bfa83ecbcbbd2d648ab2d8cffca-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962400"/>
            <a:ext cx="2854569" cy="2209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 descr="C:\Users\User\AppData\Local\Microsoft\Windows\Temporary Internet Files\Content.Word\IMG-7c0641c3e79f17157caeb8c1a9b90614-V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28"/>
          <a:stretch/>
        </p:blipFill>
        <p:spPr bwMode="auto">
          <a:xfrm>
            <a:off x="3429000" y="1588475"/>
            <a:ext cx="2712085" cy="22215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C:\Users\User\AppData\Local\Microsoft\Windows\Temporary Internet Files\Content.Word\IMG-62d3ecb1081768b5c9597d5d6c81f42d-V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95"/>
          <a:stretch/>
        </p:blipFill>
        <p:spPr bwMode="auto">
          <a:xfrm>
            <a:off x="6324600" y="1973510"/>
            <a:ext cx="2438400" cy="35909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Welder Training and Qualification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:\umaung ms\New Folder (6)\image-0-02-06-77c4622430aac88ba3cc7977537663d0e1c522a9ab23b0f9cdffe9cfbfa0b78b-V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49110" y="884060"/>
            <a:ext cx="2637690" cy="1782940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8" descr="F:\umaung ms\New Folder (2)\viber\IMG201611190757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798" y="2895600"/>
            <a:ext cx="2438402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9" descr="C:\Users\User\AppData\Local\Microsoft\Windows\Temporary Internet Files\Content.Word\FB_IMG_158320430319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110" y="2895600"/>
            <a:ext cx="2637690" cy="1676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Picture 10" descr="C:\Users\User\AppData\Local\Microsoft\Windows\Temporary Internet Files\Content.Word\FB_IMG_158320431063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356" y="884058"/>
            <a:ext cx="2471615" cy="17829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2" name="Picture 11" descr="C:\Users\User\AppData\Local\Microsoft\Windows\Temporary Internet Files\Content.Word\FB_IMG_158320432337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83" y="4791270"/>
            <a:ext cx="2420817" cy="1838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 descr="C:\Users\User\AppData\Local\Microsoft\Windows\Temporary Internet Files\Content.Word\FB_IMG_1583204331934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109" y="4806462"/>
            <a:ext cx="2637691" cy="18229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Safety Compliance</a:t>
            </a:r>
            <a:endParaRPr lang="en-US" sz="2800" dirty="0"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40972"/>
            <a:ext cx="2715491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8153400" cy="5867400"/>
          </a:xfrm>
        </p:spPr>
        <p:txBody>
          <a:bodyPr>
            <a:normAutofit/>
          </a:bodyPr>
          <a:lstStyle/>
          <a:p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Test Specimen and Mechanical Testing 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endParaRPr lang="en-US" i="1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	            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13" name="Picture 12" descr="C:\Users\lenovo\Downloads\20170712_114012.jpg"/>
          <p:cNvPicPr/>
          <p:nvPr/>
        </p:nvPicPr>
        <p:blipFill>
          <a:blip r:embed="rId2" cstate="print"/>
          <a:srcRect t="19459" b="8649"/>
          <a:stretch>
            <a:fillRect/>
          </a:stretch>
        </p:blipFill>
        <p:spPr bwMode="auto">
          <a:xfrm>
            <a:off x="533400" y="4343399"/>
            <a:ext cx="2885208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" name="Picture 14" descr="C:\Users\lenovo\Downloads\20170712_095456.jpg"/>
          <p:cNvPicPr/>
          <p:nvPr/>
        </p:nvPicPr>
        <p:blipFill>
          <a:blip r:embed="rId3" cstate="print"/>
          <a:srcRect l="14881" r="3289"/>
          <a:stretch>
            <a:fillRect/>
          </a:stretch>
        </p:blipFill>
        <p:spPr bwMode="auto">
          <a:xfrm rot="5400000">
            <a:off x="762001" y="1355848"/>
            <a:ext cx="2438400" cy="28956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8" descr="C:\Users\User\AppData\Local\Microsoft\Windows\Temporary Internet Files\Content.Word\20200228_14074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56"/>
          <a:stretch/>
        </p:blipFill>
        <p:spPr bwMode="auto">
          <a:xfrm rot="5400000">
            <a:off x="6218175" y="1630425"/>
            <a:ext cx="2498849" cy="2285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9" descr="C:\Users\User\AppData\Local\Microsoft\Windows\Temporary Internet Files\Content.Word\20200228_134959_mfnr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21"/>
          <a:stretch/>
        </p:blipFill>
        <p:spPr bwMode="auto">
          <a:xfrm rot="5400000">
            <a:off x="3636168" y="1639217"/>
            <a:ext cx="2481263" cy="2286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C:\Users\User\AppData\Local\Microsoft\Windows\Temporary Internet Files\Content.Word\20200228_14193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343399"/>
            <a:ext cx="2286000" cy="2057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2" name="Picture 11" descr="C:\Users\User\AppData\Local\Microsoft\Windows\Temporary Internet Files\Content.Word\20200228_143442_mfnr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8474" r="3365"/>
          <a:stretch/>
        </p:blipFill>
        <p:spPr bwMode="auto">
          <a:xfrm rot="5400000">
            <a:off x="6438897" y="4229099"/>
            <a:ext cx="2057401" cy="2286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Welding Procedure Qualification Test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9642"/>
          <a:stretch/>
        </p:blipFill>
        <p:spPr bwMode="auto">
          <a:xfrm>
            <a:off x="457200" y="1219200"/>
            <a:ext cx="2449285" cy="228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7450" y="3815076"/>
            <a:ext cx="2495550" cy="2171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Picture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3782054"/>
            <a:ext cx="2449285" cy="22377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" name="Picture 13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1" r="10306"/>
          <a:stretch/>
        </p:blipFill>
        <p:spPr bwMode="auto">
          <a:xfrm rot="5400000">
            <a:off x="6372224" y="1114429"/>
            <a:ext cx="2286001" cy="2495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200" y="3815076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0110" y="1219200"/>
            <a:ext cx="2879690" cy="2286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Third Party Inspection</a:t>
            </a:r>
          </a:p>
        </p:txBody>
      </p:sp>
    </p:spTree>
    <p:extLst>
      <p:ext uri="{BB962C8B-B14F-4D97-AF65-F5344CB8AC3E}">
        <p14:creationId xmlns:p14="http://schemas.microsoft.com/office/powerpoint/2010/main" val="22737287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9126" y="3874973"/>
            <a:ext cx="3570969" cy="26782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9126" y="990600"/>
            <a:ext cx="3570969" cy="26782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Third Party Inspection</a:t>
            </a:r>
          </a:p>
        </p:txBody>
      </p:sp>
      <p:pic>
        <p:nvPicPr>
          <p:cNvPr id="11" name="Picture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1745" y="990600"/>
            <a:ext cx="3570969" cy="26782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42372" y="3880839"/>
            <a:ext cx="3549713" cy="26622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81583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0" t="10545" r="13033"/>
          <a:stretch/>
        </p:blipFill>
        <p:spPr bwMode="auto">
          <a:xfrm>
            <a:off x="304800" y="1219204"/>
            <a:ext cx="2721593" cy="2285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" r="32504"/>
          <a:stretch/>
        </p:blipFill>
        <p:spPr bwMode="auto">
          <a:xfrm rot="5400000">
            <a:off x="6438332" y="3649509"/>
            <a:ext cx="2166383" cy="25081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Picture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799" y="3810000"/>
            <a:ext cx="2721593" cy="21767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" name="Picture 13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6" r="12908"/>
          <a:stretch/>
        </p:blipFill>
        <p:spPr bwMode="auto">
          <a:xfrm>
            <a:off x="6267450" y="1219204"/>
            <a:ext cx="2495550" cy="22860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0" y="3815076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6310" y="1219204"/>
            <a:ext cx="2879690" cy="22860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Third Party Inspection</a:t>
            </a:r>
          </a:p>
        </p:txBody>
      </p:sp>
    </p:spTree>
    <p:extLst>
      <p:ext uri="{BB962C8B-B14F-4D97-AF65-F5344CB8AC3E}">
        <p14:creationId xmlns:p14="http://schemas.microsoft.com/office/powerpoint/2010/main" val="1038444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ktunswar\Desktop\PROFILE &amp; PRESENTATION\20180420_110753(0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3400" y="1143000"/>
            <a:ext cx="2286000" cy="2438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9" descr="C:\Users\ktunswar\Desktop\PROFILE &amp; PRESENTATION\20180420_11063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3755258"/>
            <a:ext cx="2495550" cy="22645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Picture 10" descr="C:\Users\ktunswar\Desktop\PROFILE &amp; PRESENTATION\20180420_13323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00475"/>
            <a:ext cx="2449285" cy="2219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" name="Picture 13" descr="C:\Users\ktunswar\Desktop\PROFILE &amp; PRESENTATION\IMG-5b4b25dca967348d0e1e71561b2c1053-V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1236955"/>
            <a:ext cx="2495550" cy="2268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 descr="C:\Users\DELL\Downloads\20200318_141303_mfnr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2" r="9872"/>
          <a:stretch/>
        </p:blipFill>
        <p:spPr bwMode="auto">
          <a:xfrm>
            <a:off x="3124200" y="3782053"/>
            <a:ext cx="2895600" cy="22377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C:\Users\DELL\Downloads\20200505_130800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07"/>
          <a:stretch/>
        </p:blipFill>
        <p:spPr bwMode="auto">
          <a:xfrm>
            <a:off x="3140110" y="1219200"/>
            <a:ext cx="2879690" cy="2286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Third Party Inspection</a:t>
            </a:r>
          </a:p>
        </p:txBody>
      </p:sp>
    </p:spTree>
    <p:extLst>
      <p:ext uri="{BB962C8B-B14F-4D97-AF65-F5344CB8AC3E}">
        <p14:creationId xmlns:p14="http://schemas.microsoft.com/office/powerpoint/2010/main" val="5801372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:\Users\ktunswar\Desktop\PROFILE &amp; PRESENTATION\20180813_14500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3552" y="1421448"/>
            <a:ext cx="2614295" cy="22097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6" name="Picture 15" descr="C:\Users\ktunswar\Desktop\PROFILE &amp; PRESENTATION\20180813_14441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59125" y="3851276"/>
            <a:ext cx="2444750" cy="23621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7" name="Picture 16" descr="C:\Users\ktunswar\Desktop\PROFILE &amp; PRESENTATION\20180813_143950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76"/>
          <a:stretch/>
        </p:blipFill>
        <p:spPr bwMode="auto">
          <a:xfrm rot="5400000">
            <a:off x="3236912" y="1203007"/>
            <a:ext cx="2289175" cy="2362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8" name="Picture 17" descr="C:\Users\ktunswar\Desktop\PROFILE &amp; PRESENTATION\IMG-374f67a9e6fe95b7df92aae9903fffa9-V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13212"/>
            <a:ext cx="2209799" cy="21415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9" name="Picture 18" descr="C:\Users\ktunswar\Desktop\PROFILE &amp; PRESENTATION\IMG-f205fa76a32fbb696d57836b3d6f05ee-V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17"/>
          <a:stretch/>
        </p:blipFill>
        <p:spPr bwMode="auto">
          <a:xfrm>
            <a:off x="5867400" y="3840956"/>
            <a:ext cx="2590800" cy="24137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21" descr="C:\Users\ktunswar\Desktop\PROFILE &amp; PRESENTATION\received_210120246573904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232263"/>
            <a:ext cx="2590800" cy="22964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Third Party Inspection</a:t>
            </a:r>
          </a:p>
        </p:txBody>
      </p:sp>
    </p:spTree>
    <p:extLst>
      <p:ext uri="{BB962C8B-B14F-4D97-AF65-F5344CB8AC3E}">
        <p14:creationId xmlns:p14="http://schemas.microsoft.com/office/powerpoint/2010/main" val="40281853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ktunswar\Desktop\PROFILE &amp; PRESENTATION\received_381233236037153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1"/>
            <a:ext cx="2438400" cy="2209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9" descr="C:\Users\ktunswar\Desktop\PROFILE &amp; PRESENTATION\received_1812636258846447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95400"/>
            <a:ext cx="2514600" cy="22098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Picture 10" descr="C:\Users\ktunswar\Desktop\PROFILE &amp; PRESENTATION\received_2864027740534144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57316"/>
            <a:ext cx="2514600" cy="23910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2" name="Picture 11" descr="C:\Users\ktunswar\Desktop\PROFILE &amp; PRESENTATION\received_2547973131909747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295400"/>
            <a:ext cx="2362200" cy="22098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8" name="Picture 17" descr="C:\Users\ktunswar\Desktop\PROFILE &amp; PRESENTATION\received_345971452896116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67707"/>
            <a:ext cx="2438400" cy="23806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9" name="Picture 18" descr="C:\Users\ktunswar\Desktop\PROFILE &amp; PRESENTATION\received_344690799419177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857316"/>
            <a:ext cx="2362200" cy="23910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Blasting and Painting Inspection</a:t>
            </a:r>
          </a:p>
        </p:txBody>
      </p:sp>
    </p:spTree>
    <p:extLst>
      <p:ext uri="{BB962C8B-B14F-4D97-AF65-F5344CB8AC3E}">
        <p14:creationId xmlns:p14="http://schemas.microsoft.com/office/powerpoint/2010/main" val="18588710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:\Users\ktunswar\Desktop\PROFILE &amp; PRESENTATION\20180711_14395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55103" y="1931671"/>
            <a:ext cx="5257800" cy="36804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Picture 10" descr="C:\Users\ktunswar\Desktop\PROFILE &amp; PRESENTATION\20180711_14434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0"/>
          <a:stretch/>
        </p:blipFill>
        <p:spPr bwMode="auto">
          <a:xfrm rot="5400000">
            <a:off x="5245513" y="2807113"/>
            <a:ext cx="2590798" cy="45965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C:\Users\ktunswar\Desktop\PROFILE &amp; PRESENTATION\20180716_15021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01"/>
          <a:stretch/>
        </p:blipFill>
        <p:spPr bwMode="auto">
          <a:xfrm>
            <a:off x="4242624" y="1143002"/>
            <a:ext cx="4596576" cy="23400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Thermoplastic Piping Qualification and Installation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lenovo\Desktop\PIPING PHOTO\JDD\DSC0444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95399"/>
            <a:ext cx="2667000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6" descr="C:\Users\lenovo\Desktop\PIPING PHOTO\JDD\DSC0445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295399"/>
            <a:ext cx="2743200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981200" y="2895599"/>
            <a:ext cx="838200" cy="4572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Fit-up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38600" y="2895599"/>
            <a:ext cx="1371600" cy="4572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Root Pass</a:t>
            </a:r>
          </a:p>
        </p:txBody>
      </p:sp>
      <p:pic>
        <p:nvPicPr>
          <p:cNvPr id="11" name="Picture 10" descr="C:\Users\lenovo\Desktop\PIPING PHOTO\JDD\DSC0044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0108" y="1301261"/>
            <a:ext cx="2332892" cy="2127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353908" y="2895599"/>
            <a:ext cx="2409092" cy="4572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SMAW Weld Profile</a:t>
            </a:r>
          </a:p>
        </p:txBody>
      </p:sp>
      <p:pic>
        <p:nvPicPr>
          <p:cNvPr id="13" name="Picture 12" descr="C:\Users\ktunswar\Desktop\PROFILE &amp; PRESENTATION\20180703_152706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6" r="8325"/>
          <a:stretch/>
        </p:blipFill>
        <p:spPr bwMode="auto">
          <a:xfrm rot="5400000">
            <a:off x="688731" y="3431931"/>
            <a:ext cx="2057400" cy="26611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395654" y="5257800"/>
            <a:ext cx="2652346" cy="4572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GTAW Weld Profile</a:t>
            </a:r>
          </a:p>
        </p:txBody>
      </p:sp>
      <p:pic>
        <p:nvPicPr>
          <p:cNvPr id="15" name="Picture 14" descr="C:\Users\lenovo\Desktop\PIPING PHOTO\JDD\DSC0445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3733799"/>
            <a:ext cx="2743200" cy="20574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3200400" y="5410200"/>
            <a:ext cx="3048000" cy="4572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Weld Map &amp; Traceability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7" name="Picture 16" descr="C:\Users\ktunswar\Desktop\PROFILE &amp; PRESENTATION\IMG-20190325-WA0013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4" r="14202"/>
          <a:stretch/>
        </p:blipFill>
        <p:spPr bwMode="auto">
          <a:xfrm>
            <a:off x="6430108" y="3733803"/>
            <a:ext cx="2332891" cy="20573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8" name="Rectangle 17"/>
          <p:cNvSpPr/>
          <p:nvPr/>
        </p:nvSpPr>
        <p:spPr>
          <a:xfrm>
            <a:off x="6658708" y="5257800"/>
            <a:ext cx="1767254" cy="4572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SS Fillet Weld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Process Piping Fabrication and Installation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lenovo\Desktop\PIPING PHOTO\FS\DSC0397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104900"/>
            <a:ext cx="3657600" cy="2476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8" descr="C:\Users\lenovo\Desktop\PIPING PHOTO\FS\P10204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886200"/>
            <a:ext cx="36576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9" descr="C:\Users\lenovo\Desktop\PIPING PHOTO\FS\DSC0434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104900"/>
            <a:ext cx="3962400" cy="2476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10" descr="C:\Users\lenovo\Desktop\PIPING PHOTO\FS\DSC0435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886200"/>
            <a:ext cx="39624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Process Piping Fabrication and Installation</a:t>
            </a:r>
          </a:p>
        </p:txBody>
      </p:sp>
    </p:spTree>
    <p:extLst>
      <p:ext uri="{BB962C8B-B14F-4D97-AF65-F5344CB8AC3E}">
        <p14:creationId xmlns:p14="http://schemas.microsoft.com/office/powerpoint/2010/main" val="12521245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ktunswar\Desktop\PROFILE &amp; PRESENTATION\20190328_11132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4778" y="966824"/>
            <a:ext cx="2332191" cy="26845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Picture 10" descr="C:\Users\ktunswar\Desktop\PROFILE &amp; PRESENTATION\IMG-20190325-WA002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r="13247" b="10009"/>
          <a:stretch/>
        </p:blipFill>
        <p:spPr bwMode="auto">
          <a:xfrm>
            <a:off x="3174276" y="1143000"/>
            <a:ext cx="2997926" cy="23317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C:\Users\ktunswar\Desktop\PROFILE &amp; PRESENTATION\20190328_11135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33802"/>
            <a:ext cx="2684546" cy="23655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 descr="C:\Users\ktunswar\Desktop\PROFILE &amp; PRESENTATION\IMG-20190326-WA000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490727" y="3417353"/>
            <a:ext cx="2365028" cy="29979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" name="Picture 13" descr="C:\Users\ktunswar\Desktop\PROFILE &amp; PRESENTATION\IMG-20190326-WA000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445" y="1143000"/>
            <a:ext cx="2392755" cy="23317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Picture 14" descr="C:\Users\ktunswar\Desktop\PROFILE &amp; PRESENTATION\IMG-20190329-WA0000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" t="14316" r="-962" b="24145"/>
          <a:stretch/>
        </p:blipFill>
        <p:spPr bwMode="auto">
          <a:xfrm rot="5400000">
            <a:off x="6449214" y="3731031"/>
            <a:ext cx="2387216" cy="239275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Hot Tapping on Existing Piping System</a:t>
            </a:r>
          </a:p>
        </p:txBody>
      </p:sp>
    </p:spTree>
    <p:extLst>
      <p:ext uri="{BB962C8B-B14F-4D97-AF65-F5344CB8AC3E}">
        <p14:creationId xmlns:p14="http://schemas.microsoft.com/office/powerpoint/2010/main" val="29682058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DELL\Documents\FLUSHING PROJECT PHOTO\viber_image_2020-09-08_02-04-4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08"/>
          <a:stretch/>
        </p:blipFill>
        <p:spPr bwMode="auto">
          <a:xfrm>
            <a:off x="304800" y="1371600"/>
            <a:ext cx="2311400" cy="2252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C:\Users\DELL\Documents\FLUSHING PROJECT PHOTO\viber_image_2020-09-08_02-04-5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371600"/>
            <a:ext cx="3048000" cy="22529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2" name="Picture 11" descr="C:\Users\DELL\Documents\FLUSHING PROJECT PHOTO\viber_image_2020-09-08_02-15-1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414" y="1402218"/>
            <a:ext cx="2760785" cy="22223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 descr="C:\Users\DELL\Documents\FLUSHING PROJECT PHOTO\viber_image_2020-09-08_08-55-3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53180"/>
            <a:ext cx="2667000" cy="228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" name="Picture 13" descr="C:\Users\DELL\Documents\FLUSHING PROJECT PHOTO\viber_image_2020-09-08_08-57-12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827" y="3843969"/>
            <a:ext cx="2687320" cy="22952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Picture 14" descr="C:\Users\DELL\Documents\FLUSHING PROJECT PHOTO\viber_image_2020-09-08_08-59-16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415" y="3843969"/>
            <a:ext cx="2760784" cy="22952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 Black" pitchFamily="34" charset="0"/>
                <a:cs typeface="Times New Roman" pitchFamily="18" charset="0"/>
              </a:rPr>
              <a:t>Pressure Testing, Chemical / Oil Flushing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:\umaung ms\New Folder (2)\viber\image-0-02-06-1380fd191c20460f058dd6ecc6f4e4972c9c7302e9f3f3021c29951e54c2f925-V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142999"/>
            <a:ext cx="2159000" cy="37434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8" descr="F:\umaung ms\New Folder (6)\image-0-02-06-ca9b69a378a47318237be0bfb76da8e4562505422cdd7ec8a6f15ecaa1e42432-V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1523999"/>
            <a:ext cx="2159000" cy="37434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3" descr="F:\KS Tun\SSIP\image-0-02-06-a9aae8618ee236cdec791aae4c4ccbafaae0f50a10d5c95ad0bedac4ada0c8a1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04999"/>
            <a:ext cx="2057400" cy="37434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F:\umaung ms\New Folder (6)\image-0-02-06-c0a2d946d8b2af73d5f39ccc534eff3e30419931d556ce27573370bd72fa19e3-V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2286000"/>
            <a:ext cx="2133600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Arial Black" pitchFamily="34" charset="0"/>
              </a:rPr>
              <a:t>Piping Installation, Insulation &amp; Cladding</a:t>
            </a:r>
          </a:p>
        </p:txBody>
      </p:sp>
    </p:spTree>
    <p:extLst>
      <p:ext uri="{BB962C8B-B14F-4D97-AF65-F5344CB8AC3E}">
        <p14:creationId xmlns:p14="http://schemas.microsoft.com/office/powerpoint/2010/main" val="19318041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ktunswar\Desktop\PROFILE &amp; PRESENTATION\20181112_09172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566219" y="2318821"/>
            <a:ext cx="4419600" cy="26775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9" descr="C:\Users\ktunswar\Desktop\PROFILE &amp; PRESENTATION\20181112_09225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85999" y="2286001"/>
            <a:ext cx="4419601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Picture 10" descr="C:\Users\ktunswar\Desktop\PROFILE &amp; PRESENTATION\20181112_09382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19698" y="2247902"/>
            <a:ext cx="4419600" cy="28193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Arial Black" pitchFamily="34" charset="0"/>
              </a:rPr>
              <a:t>Piping Installation, Insulation &amp; Cladding</a:t>
            </a:r>
          </a:p>
        </p:txBody>
      </p:sp>
    </p:spTree>
    <p:extLst>
      <p:ext uri="{BB962C8B-B14F-4D97-AF65-F5344CB8AC3E}">
        <p14:creationId xmlns:p14="http://schemas.microsoft.com/office/powerpoint/2010/main" val="29972743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ktunswar\Desktop\PROFILE &amp; PRESENTATION\20190412_15174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27861"/>
            <a:ext cx="3792103" cy="26015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9" descr="C:\Users\ktunswar\Desktop\PROFILE &amp; PRESENTATION\20190412_15425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686" y="1066800"/>
            <a:ext cx="3886200" cy="25652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2" name="Picture 11" descr="C:\Users\ktunswar\Desktop\PROFILE &amp; PRESENTATION\20190413_11090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1"/>
            <a:ext cx="3868303" cy="25652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 descr="C:\Users\ktunswar\Desktop\PROFILE &amp; PRESENTATION\20181223_11264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66730" y="3385532"/>
            <a:ext cx="2601540" cy="38861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Arial Black" pitchFamily="34" charset="0"/>
              </a:rPr>
              <a:t>Steel Structure Fabrication &amp; Erection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:\umaung ms\New Folder (2)\viber\image-0-02-06-18f520de3c01e6e308fe40ed0bfd0e6821c645a40e11dfe0cb04ca9b48f6e8f9-V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470" y="944671"/>
            <a:ext cx="4038600" cy="2696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7" descr="F:\umaung ms\New Folder (2)\viber\image-0-02-06-31ada94e167cc5e9ed35fe3e8bf4658d10fd5123ed3eb6543c4dc4fc248c75a0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3340" y="946442"/>
            <a:ext cx="4285860" cy="26791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8" descr="C:\Users\ktunswar\Downloads\20180530_09020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70" y="3758918"/>
            <a:ext cx="4038600" cy="28704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9" descr="D:\PHOTO\DMT2 PROJECT PHOTO 2018\20180530_085933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3" b="14151"/>
          <a:stretch/>
        </p:blipFill>
        <p:spPr bwMode="auto">
          <a:xfrm>
            <a:off x="4553340" y="3758918"/>
            <a:ext cx="4285860" cy="28704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Arial Black" pitchFamily="34" charset="0"/>
              </a:rPr>
              <a:t>Steel Structure Fabrication &amp; Erection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User\AppData\Local\Microsoft\Windows\Temporary Internet Files\Content.Word\20200225_16180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20"/>
          <a:stretch/>
        </p:blipFill>
        <p:spPr bwMode="auto">
          <a:xfrm rot="5400000">
            <a:off x="623887" y="3671888"/>
            <a:ext cx="2409825" cy="2590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C:\Users\User\AppData\Local\Microsoft\Windows\Temporary Internet Files\Content.Word\20200220_10014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3352800" cy="22479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" name="Picture 13" descr="C:\Users\User\AppData\Local\Microsoft\Windows\Temporary Internet Files\Content.Word\20200227_07101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2" b="30769"/>
          <a:stretch/>
        </p:blipFill>
        <p:spPr bwMode="auto">
          <a:xfrm>
            <a:off x="3352800" y="3762374"/>
            <a:ext cx="5334000" cy="24098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C:\Users\User\AppData\Local\Microsoft\Windows\Temporary Internet Files\Content.Word\IMG-915182045175fef0de7fe97fd9b2492f-V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04"/>
          <a:stretch/>
        </p:blipFill>
        <p:spPr bwMode="auto">
          <a:xfrm>
            <a:off x="4114800" y="1371600"/>
            <a:ext cx="4572000" cy="22479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Arial Black" pitchFamily="34" charset="0"/>
              </a:rPr>
              <a:t>Storage Tank Fabrication &amp; Erection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:\Users\user\AppData\Local\Microsoft\Windows\INetCache\Content.Word\20210318_07254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35" y="1143000"/>
            <a:ext cx="4006865" cy="247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C:\Users\user\AppData\Local\Microsoft\Windows\INetCache\Content.Word\20210305_10034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6" b="12053"/>
          <a:stretch/>
        </p:blipFill>
        <p:spPr bwMode="auto">
          <a:xfrm>
            <a:off x="4679681" y="1167383"/>
            <a:ext cx="4083319" cy="24796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 descr="C:\Users\user\AppData\Local\Microsoft\Windows\INetCache\Content.Word\20210302_09525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681" y="3881305"/>
            <a:ext cx="4083319" cy="2519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user\Pictures\viber_image_2021-08-24_07-38-54-22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0" b="25550"/>
          <a:stretch/>
        </p:blipFill>
        <p:spPr bwMode="auto">
          <a:xfrm>
            <a:off x="412734" y="3881305"/>
            <a:ext cx="4006866" cy="251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Arial Black" pitchFamily="34" charset="0"/>
              </a:rPr>
              <a:t>Storage Tank Fabrication &amp; Erection</a:t>
            </a:r>
          </a:p>
        </p:txBody>
      </p:sp>
    </p:spTree>
    <p:extLst>
      <p:ext uri="{BB962C8B-B14F-4D97-AF65-F5344CB8AC3E}">
        <p14:creationId xmlns:p14="http://schemas.microsoft.com/office/powerpoint/2010/main" val="2155937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lenovo\Desktop\New folder\20170726_175926.jpg"/>
          <p:cNvPicPr/>
          <p:nvPr/>
        </p:nvPicPr>
        <p:blipFill>
          <a:blip r:embed="rId2" cstate="print"/>
          <a:srcRect b="28632"/>
          <a:stretch>
            <a:fillRect/>
          </a:stretch>
        </p:blipFill>
        <p:spPr bwMode="auto">
          <a:xfrm>
            <a:off x="228600" y="1143000"/>
            <a:ext cx="4545713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7" descr="C:\Users\lenovo\Desktop\New folder\20170804_094725.jpg"/>
          <p:cNvPicPr/>
          <p:nvPr/>
        </p:nvPicPr>
        <p:blipFill>
          <a:blip r:embed="rId3" cstate="print"/>
          <a:srcRect b="15517"/>
          <a:stretch>
            <a:fillRect/>
          </a:stretch>
        </p:blipFill>
        <p:spPr bwMode="auto">
          <a:xfrm>
            <a:off x="4897223" y="3619501"/>
            <a:ext cx="3941977" cy="2476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8" descr="C:\Users\lenovo\Downloads\image-0-02-06-91aadd631a6ee4c0502d353bda82d7985a0d82026af156e51cee73da9ff0f210-V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1143000"/>
            <a:ext cx="3941977" cy="22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60" y="76200"/>
            <a:ext cx="2344479" cy="8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2442238" y="228600"/>
            <a:ext cx="639696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Arial Black" pitchFamily="34" charset="0"/>
              </a:rPr>
              <a:t>Barge &amp; Link Bridge Fabrication &amp; Inspection 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2514600"/>
            <a:ext cx="5943600" cy="3429000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1"/>
              </a:solidFill>
              <a:latin typeface="Calisto MT" pitchFamily="18" charset="0"/>
            </a:endParaRPr>
          </a:p>
          <a:p>
            <a:r>
              <a:rPr lang="en-US" sz="4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End of Profile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sz="1800" dirty="0">
              <a:solidFill>
                <a:srgbClr val="0070C0"/>
              </a:solidFill>
              <a:latin typeface="Calisto MT" pitchFamily="18" charset="0"/>
            </a:endParaRPr>
          </a:p>
          <a:p>
            <a:r>
              <a:rPr lang="en-US" sz="4800" dirty="0">
                <a:solidFill>
                  <a:srgbClr val="0070C0"/>
                </a:solidFill>
                <a:latin typeface="Calisto MT" pitchFamily="18" charset="0"/>
              </a:rPr>
              <a:t>Thank you</a:t>
            </a:r>
          </a:p>
          <a:p>
            <a:pPr algn="l"/>
            <a:endParaRPr lang="en-US" sz="2000" b="1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7921" y="304800"/>
            <a:ext cx="5800486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710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3370</TotalTime>
  <Words>2528</Words>
  <Application>Microsoft Office PowerPoint</Application>
  <PresentationFormat>On-screen Show (4:3)</PresentationFormat>
  <Paragraphs>817</Paragraphs>
  <Slides>66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4" baseType="lpstr">
      <vt:lpstr>Arial</vt:lpstr>
      <vt:lpstr>Arial Black</vt:lpstr>
      <vt:lpstr>Calibri</vt:lpstr>
      <vt:lpstr>Calisto MT</vt:lpstr>
      <vt:lpstr>Times New Roman</vt:lpstr>
      <vt:lpstr>Wingdings</vt:lpstr>
      <vt:lpstr>Office Theme</vt:lpstr>
      <vt:lpstr>Acrobat Document</vt:lpstr>
      <vt:lpstr>        Quality Engineering and Management Company Limited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QEM Company Limited</dc:title>
  <dc:creator>lenovo</dc:creator>
  <cp:lastModifiedBy>Dell</cp:lastModifiedBy>
  <cp:revision>715</cp:revision>
  <cp:lastPrinted>2025-01-21T07:28:16Z</cp:lastPrinted>
  <dcterms:created xsi:type="dcterms:W3CDTF">2017-06-28T04:46:37Z</dcterms:created>
  <dcterms:modified xsi:type="dcterms:W3CDTF">2025-01-21T07:28:33Z</dcterms:modified>
</cp:coreProperties>
</file>